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10"/>
  </p:notesMasterIdLst>
  <p:sldIdLst>
    <p:sldId id="269" r:id="rId2"/>
    <p:sldId id="258" r:id="rId3"/>
    <p:sldId id="267" r:id="rId4"/>
    <p:sldId id="271" r:id="rId5"/>
    <p:sldId id="275" r:id="rId6"/>
    <p:sldId id="264" r:id="rId7"/>
    <p:sldId id="274" r:id="rId8"/>
    <p:sldId id="259" r:id="rId9"/>
  </p:sldIdLst>
  <p:sldSz cx="9144000" cy="5143500" type="screen16x9"/>
  <p:notesSz cx="6858000" cy="9144000"/>
  <p:embeddedFontLst>
    <p:embeddedFont>
      <p:font typeface="Calibri" panose="020F0502020204030204" pitchFamily="34" charset="0"/>
      <p:regular r:id="rId11"/>
      <p:bold r:id="rId12"/>
      <p:italic r:id="rId13"/>
      <p:boldItalic r:id="rId14"/>
    </p:embeddedFont>
    <p:embeddedFont>
      <p:font typeface="Calibri Light" panose="020F0302020204030204" pitchFamily="34" charset="0"/>
      <p:regular r:id="rId15"/>
      <p:italic r:id="rId1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94" autoAdjust="0"/>
    <p:restoredTop sz="87645" autoAdjust="0"/>
  </p:normalViewPr>
  <p:slideViewPr>
    <p:cSldViewPr snapToGrid="0">
      <p:cViewPr varScale="1">
        <p:scale>
          <a:sx n="132" d="100"/>
          <a:sy n="132" d="100"/>
        </p:scale>
        <p:origin x="13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D1FB1F-223D-455A-A1E6-DF0E1B11FA32}" type="datetimeFigureOut">
              <a:rPr lang="en-US" smtClean="0"/>
              <a:t>4/27/2022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DCEBA1-F1E6-4372-8262-ABBB401CCE31}" type="slidenum">
              <a:rPr lang="en-US" smtClean="0"/>
              <a:t>‹#›</a:t>
            </a:fld>
            <a:endParaRPr lang="en-US"/>
          </a:p>
        </p:txBody>
      </p:sp>
    </p:spTree>
    <p:extLst>
      <p:ext uri="{BB962C8B-B14F-4D97-AF65-F5344CB8AC3E}">
        <p14:creationId xmlns:p14="http://schemas.microsoft.com/office/powerpoint/2010/main" val="2156891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study, I will be presenting our work on “</a:t>
            </a:r>
            <a:r>
              <a:rPr lang="en-US" sz="1200" dirty="0">
                <a:solidFill>
                  <a:srgbClr val="800000"/>
                </a:solidFill>
                <a:cs typeface="Arial" panose="020B0604020202020204" pitchFamily="34" charset="0"/>
              </a:rPr>
              <a:t>Addressing Acquisition Variability in DWI on Prostate Cancer with Unsupervised Methods”</a:t>
            </a:r>
          </a:p>
        </p:txBody>
      </p:sp>
      <p:sp>
        <p:nvSpPr>
          <p:cNvPr id="4" name="Slide Number Placeholder 3"/>
          <p:cNvSpPr>
            <a:spLocks noGrp="1"/>
          </p:cNvSpPr>
          <p:nvPr>
            <p:ph type="sldNum" sz="quarter" idx="5"/>
          </p:nvPr>
        </p:nvSpPr>
        <p:spPr/>
        <p:txBody>
          <a:bodyPr/>
          <a:lstStyle/>
          <a:p>
            <a:fld id="{C1DCEBA1-F1E6-4372-8262-ABBB401CCE31}" type="slidenum">
              <a:rPr lang="en-US" smtClean="0"/>
              <a:t>1</a:t>
            </a:fld>
            <a:endParaRPr lang="en-US"/>
          </a:p>
        </p:txBody>
      </p:sp>
    </p:spTree>
    <p:extLst>
      <p:ext uri="{BB962C8B-B14F-4D97-AF65-F5344CB8AC3E}">
        <p14:creationId xmlns:p14="http://schemas.microsoft.com/office/powerpoint/2010/main" val="830870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study investigates a post-scan processing method for Diffusion weighted images which is an essential part of </a:t>
            </a:r>
            <a:r>
              <a:rPr lang="en-US" sz="1200" dirty="0"/>
              <a:t>Multi-parametric MRI, extensively being used as a diagnostic tool in prostate cancer research. At high b-values, DWI weighted images have lower signal intensities and therefore lower SNRs. Accordingly, they are obtained as multiple acquisitions and their average is taken to improve SNR. However, the molecular motion caused by arteries, or the bulk motion of the prostate happening during diffusion sensitizing gradients make the phase incoherent, and this results in a loss of signal. The direct averaging of acquisitions obscures regions with restricted diffusion. This phenomenon has previously been observed on DWI of organs with proximity to heart. </a:t>
            </a:r>
          </a:p>
          <a:p>
            <a:pPr marL="117475" indent="0" algn="just">
              <a:spcAft>
                <a:spcPts val="600"/>
              </a:spcAft>
              <a:buFont typeface="Arial" panose="020B0604020202020204" pitchFamily="34" charset="0"/>
              <a:buNone/>
            </a:pPr>
            <a:endParaRPr lang="en-US" sz="1200" dirty="0"/>
          </a:p>
          <a:p>
            <a:pPr marL="117475" indent="0" algn="just">
              <a:spcAft>
                <a:spcPts val="600"/>
              </a:spcAft>
              <a:buFont typeface="Arial" panose="020B0604020202020204" pitchFamily="34" charset="0"/>
              <a:buNone/>
            </a:pPr>
            <a:r>
              <a:rPr lang="en-US" sz="1200" dirty="0"/>
              <a:t>Our purpose is to detect such motion-corrupted acquisitions prior to averaging using a clustering algorithm to improve cancer conspicuity.</a:t>
            </a:r>
          </a:p>
          <a:p>
            <a:endParaRPr lang="en-US" dirty="0"/>
          </a:p>
        </p:txBody>
      </p:sp>
      <p:sp>
        <p:nvSpPr>
          <p:cNvPr id="4" name="Slide Number Placeholder 3"/>
          <p:cNvSpPr>
            <a:spLocks noGrp="1"/>
          </p:cNvSpPr>
          <p:nvPr>
            <p:ph type="sldNum" sz="quarter" idx="5"/>
          </p:nvPr>
        </p:nvSpPr>
        <p:spPr/>
        <p:txBody>
          <a:bodyPr/>
          <a:lstStyle/>
          <a:p>
            <a:fld id="{C1DCEBA1-F1E6-4372-8262-ABBB401CCE31}" type="slidenum">
              <a:rPr lang="en-US" smtClean="0"/>
              <a:t>2</a:t>
            </a:fld>
            <a:endParaRPr lang="en-US"/>
          </a:p>
        </p:txBody>
      </p:sp>
    </p:spTree>
    <p:extLst>
      <p:ext uri="{BB962C8B-B14F-4D97-AF65-F5344CB8AC3E}">
        <p14:creationId xmlns:p14="http://schemas.microsoft.com/office/powerpoint/2010/main" val="2754301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Our methodology is built on the observation that was presented by our group at ISMRM last year, that inter-acquisition variation of DWI is larger than variation due to Rician noise and anisotropy. For this, we scanned 10 biopsy-proven prostate cancer patients with endorectal and non-endorectal coils at high-b values of 1500 and 900 seconds per mm-squared for endorectal and non-endorectal coil scans, respectively. Then, instead of using the scanner’s </a:t>
            </a:r>
            <a:r>
              <a:rPr lang="en-US" sz="1200" dirty="0" err="1"/>
              <a:t>dicom</a:t>
            </a:r>
            <a:r>
              <a:rPr lang="en-US" sz="1200" dirty="0"/>
              <a:t> images, which are the average images, we reconstructed the individual acquisitions from raw data using </a:t>
            </a:r>
            <a:r>
              <a:rPr lang="en-US" sz="1200" dirty="0" err="1"/>
              <a:t>Mrecon</a:t>
            </a:r>
            <a:r>
              <a:rPr lang="en-US" sz="1200" dirty="0"/>
              <a:t> library of </a:t>
            </a:r>
            <a:r>
              <a:rPr lang="en-US" sz="1200" dirty="0" err="1"/>
              <a:t>Gyrotools</a:t>
            </a:r>
            <a:r>
              <a:rPr lang="en-US" sz="1200" dirty="0"/>
              <a:t>.</a:t>
            </a:r>
            <a:endParaRPr lang="en-US" dirty="0"/>
          </a:p>
        </p:txBody>
      </p:sp>
      <p:sp>
        <p:nvSpPr>
          <p:cNvPr id="4" name="Slide Number Placeholder 3"/>
          <p:cNvSpPr>
            <a:spLocks noGrp="1"/>
          </p:cNvSpPr>
          <p:nvPr>
            <p:ph type="sldNum" sz="quarter" idx="5"/>
          </p:nvPr>
        </p:nvSpPr>
        <p:spPr/>
        <p:txBody>
          <a:bodyPr/>
          <a:lstStyle/>
          <a:p>
            <a:fld id="{C1DCEBA1-F1E6-4372-8262-ABBB401CCE31}" type="slidenum">
              <a:rPr lang="en-US" smtClean="0"/>
              <a:t>3</a:t>
            </a:fld>
            <a:endParaRPr lang="en-US"/>
          </a:p>
        </p:txBody>
      </p:sp>
    </p:spTree>
    <p:extLst>
      <p:ext uri="{BB962C8B-B14F-4D97-AF65-F5344CB8AC3E}">
        <p14:creationId xmlns:p14="http://schemas.microsoft.com/office/powerpoint/2010/main" val="3501122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idea is to automatically reject the acquisitions corrupted by motion induced signal loss, filter them out on a voxel-by-voxel basis and reconstruct the mean image using the remaining ones. For this we employed the hierarchical agglomerative clustering algorithm, which combines data points, which are acquisitions in our scenario, one by one based on their similarities until there’s only one cluster left. We ran the algorithm per-voxel until there are two clusters with the largest inter-cluster mean. Then the cluster with the lower mean is rejected unless its cardinality consists of 80% of the all acquisitions. </a:t>
            </a:r>
          </a:p>
        </p:txBody>
      </p:sp>
      <p:sp>
        <p:nvSpPr>
          <p:cNvPr id="4" name="Slide Number Placeholder 3"/>
          <p:cNvSpPr>
            <a:spLocks noGrp="1"/>
          </p:cNvSpPr>
          <p:nvPr>
            <p:ph type="sldNum" sz="quarter" idx="5"/>
          </p:nvPr>
        </p:nvSpPr>
        <p:spPr/>
        <p:txBody>
          <a:bodyPr/>
          <a:lstStyle/>
          <a:p>
            <a:fld id="{C1DCEBA1-F1E6-4372-8262-ABBB401CCE31}" type="slidenum">
              <a:rPr lang="en-US" smtClean="0"/>
              <a:t>4</a:t>
            </a:fld>
            <a:endParaRPr lang="en-US"/>
          </a:p>
        </p:txBody>
      </p:sp>
    </p:spTree>
    <p:extLst>
      <p:ext uri="{BB962C8B-B14F-4D97-AF65-F5344CB8AC3E}">
        <p14:creationId xmlns:p14="http://schemas.microsoft.com/office/powerpoint/2010/main" val="4045676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just">
              <a:spcBef>
                <a:spcPts val="1200"/>
              </a:spcBef>
              <a:buFont typeface="Arial" panose="020B0604020202020204" pitchFamily="34" charset="0"/>
              <a:buChar char="•"/>
            </a:pPr>
            <a:r>
              <a:rPr lang="en-US" dirty="0"/>
              <a:t>As a result, </a:t>
            </a:r>
            <a:r>
              <a:rPr lang="en-US" sz="1200" dirty="0"/>
              <a:t>The clustering method filtered on average 49% of the acquisitions on prostate regions, where the inter-acquisition variation is higher.</a:t>
            </a:r>
          </a:p>
          <a:p>
            <a:pPr marL="0" indent="0" algn="just">
              <a:spcBef>
                <a:spcPts val="1200"/>
              </a:spcBef>
              <a:buFont typeface="Arial" panose="020B0604020202020204" pitchFamily="34" charset="0"/>
              <a:buNone/>
            </a:pPr>
            <a:r>
              <a:rPr lang="en-US" sz="1200" dirty="0"/>
              <a:t>Also, the resulting mean images detect voxels with cancer that the mean image misses. One other observation is that it is more effective on non-</a:t>
            </a:r>
            <a:r>
              <a:rPr lang="en-US" sz="1200" dirty="0" err="1"/>
              <a:t>enodorectal</a:t>
            </a:r>
            <a:r>
              <a:rPr lang="en-US" sz="1200" dirty="0"/>
              <a:t> coil images and on cancers with low conspicuity.</a:t>
            </a:r>
          </a:p>
          <a:p>
            <a:endParaRPr lang="en-US" dirty="0"/>
          </a:p>
        </p:txBody>
      </p:sp>
      <p:sp>
        <p:nvSpPr>
          <p:cNvPr id="4" name="Slide Number Placeholder 3"/>
          <p:cNvSpPr>
            <a:spLocks noGrp="1"/>
          </p:cNvSpPr>
          <p:nvPr>
            <p:ph type="sldNum" sz="quarter" idx="5"/>
          </p:nvPr>
        </p:nvSpPr>
        <p:spPr/>
        <p:txBody>
          <a:bodyPr/>
          <a:lstStyle/>
          <a:p>
            <a:fld id="{C1DCEBA1-F1E6-4372-8262-ABBB401CCE31}" type="slidenum">
              <a:rPr lang="en-US" smtClean="0"/>
              <a:t>5</a:t>
            </a:fld>
            <a:endParaRPr lang="en-US"/>
          </a:p>
        </p:txBody>
      </p:sp>
    </p:spTree>
    <p:extLst>
      <p:ext uri="{BB962C8B-B14F-4D97-AF65-F5344CB8AC3E}">
        <p14:creationId xmlns:p14="http://schemas.microsoft.com/office/powerpoint/2010/main" val="38099303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these two figures we see two patients both with Gleason score 4+3 cancers. The cancer areas are marked with white ROIs. The red markers depict the voxels with ADCs less than 1.04 millimeter square per second,  which is the value for prostate cancer detection in MR Literature. (click)The processed images detect the cancer voxels that the mean image misses.</a:t>
            </a:r>
          </a:p>
        </p:txBody>
      </p:sp>
      <p:sp>
        <p:nvSpPr>
          <p:cNvPr id="4" name="Slide Number Placeholder 3"/>
          <p:cNvSpPr>
            <a:spLocks noGrp="1"/>
          </p:cNvSpPr>
          <p:nvPr>
            <p:ph type="sldNum" sz="quarter" idx="5"/>
          </p:nvPr>
        </p:nvSpPr>
        <p:spPr/>
        <p:txBody>
          <a:bodyPr/>
          <a:lstStyle/>
          <a:p>
            <a:fld id="{C1DCEBA1-F1E6-4372-8262-ABBB401CCE31}" type="slidenum">
              <a:rPr lang="en-US" smtClean="0"/>
              <a:t>6</a:t>
            </a:fld>
            <a:endParaRPr lang="en-US"/>
          </a:p>
        </p:txBody>
      </p:sp>
    </p:spTree>
    <p:extLst>
      <p:ext uri="{BB962C8B-B14F-4D97-AF65-F5344CB8AC3E}">
        <p14:creationId xmlns:p14="http://schemas.microsoft.com/office/powerpoint/2010/main" val="34670550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just">
              <a:spcBef>
                <a:spcPts val="1200"/>
              </a:spcBef>
              <a:buFont typeface="Arial" panose="020B0604020202020204" pitchFamily="34" charset="0"/>
              <a:buChar char="•"/>
            </a:pPr>
            <a:r>
              <a:rPr lang="en-US" dirty="0"/>
              <a:t>In conclusion </a:t>
            </a:r>
            <a:r>
              <a:rPr lang="en-US" sz="1200" dirty="0"/>
              <a:t>We proposed a method to filter the motion-corrupted images in an unsupervised fashion to be applied prior to averaging.</a:t>
            </a:r>
          </a:p>
          <a:p>
            <a:pPr marL="171450" indent="-171450" algn="just">
              <a:spcBef>
                <a:spcPts val="1200"/>
              </a:spcBef>
              <a:buFont typeface="Arial" panose="020B0604020202020204" pitchFamily="34" charset="0"/>
              <a:buChar char="•"/>
            </a:pPr>
            <a:r>
              <a:rPr lang="en-US" dirty="0"/>
              <a:t>This method is effective when some of the acquisitions suffer from motion-induced signal loss.</a:t>
            </a:r>
          </a:p>
          <a:p>
            <a:pPr marL="171450" indent="-171450" algn="just">
              <a:spcBef>
                <a:spcPts val="1200"/>
              </a:spcBef>
              <a:buFont typeface="Arial" panose="020B0604020202020204" pitchFamily="34" charset="0"/>
              <a:buChar char="•"/>
            </a:pPr>
            <a:r>
              <a:rPr lang="en-US" sz="1200" dirty="0"/>
              <a:t>Also -- Per-voxel clustering can also be conducted by including the neighboring voxels to improve SNR and CNR, but this comes with a cost of lower resolution.</a:t>
            </a:r>
          </a:p>
          <a:p>
            <a:endParaRPr lang="en-US" dirty="0"/>
          </a:p>
        </p:txBody>
      </p:sp>
      <p:sp>
        <p:nvSpPr>
          <p:cNvPr id="4" name="Slide Number Placeholder 3"/>
          <p:cNvSpPr>
            <a:spLocks noGrp="1"/>
          </p:cNvSpPr>
          <p:nvPr>
            <p:ph type="sldNum" sz="quarter" idx="5"/>
          </p:nvPr>
        </p:nvSpPr>
        <p:spPr/>
        <p:txBody>
          <a:bodyPr/>
          <a:lstStyle/>
          <a:p>
            <a:fld id="{C1DCEBA1-F1E6-4372-8262-ABBB401CCE31}" type="slidenum">
              <a:rPr lang="en-US" smtClean="0"/>
              <a:t>7</a:t>
            </a:fld>
            <a:endParaRPr lang="en-US"/>
          </a:p>
        </p:txBody>
      </p:sp>
    </p:spTree>
    <p:extLst>
      <p:ext uri="{BB962C8B-B14F-4D97-AF65-F5344CB8AC3E}">
        <p14:creationId xmlns:p14="http://schemas.microsoft.com/office/powerpoint/2010/main" val="2783988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references cited in this work is provided in the slide. </a:t>
            </a:r>
            <a:r>
              <a:rPr lang="en-US" sz="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This work was supported by the Sanford J. Grossman Charitable Trust </a:t>
            </a:r>
            <a:endParaRPr lang="en-US" dirty="0"/>
          </a:p>
        </p:txBody>
      </p:sp>
      <p:sp>
        <p:nvSpPr>
          <p:cNvPr id="4" name="Slide Number Placeholder 3"/>
          <p:cNvSpPr>
            <a:spLocks noGrp="1"/>
          </p:cNvSpPr>
          <p:nvPr>
            <p:ph type="sldNum" sz="quarter" idx="5"/>
          </p:nvPr>
        </p:nvSpPr>
        <p:spPr/>
        <p:txBody>
          <a:bodyPr/>
          <a:lstStyle/>
          <a:p>
            <a:fld id="{C1DCEBA1-F1E6-4372-8262-ABBB401CCE31}" type="slidenum">
              <a:rPr lang="en-US" smtClean="0"/>
              <a:t>8</a:t>
            </a:fld>
            <a:endParaRPr lang="en-US"/>
          </a:p>
        </p:txBody>
      </p:sp>
    </p:spTree>
    <p:extLst>
      <p:ext uri="{BB962C8B-B14F-4D97-AF65-F5344CB8AC3E}">
        <p14:creationId xmlns:p14="http://schemas.microsoft.com/office/powerpoint/2010/main" val="20555844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32145AD-E5B0-4FD0-B56B-B49B8B410DB3}"/>
              </a:ext>
            </a:extLst>
          </p:cNvPr>
          <p:cNvSpPr/>
          <p:nvPr userDrawn="1"/>
        </p:nvSpPr>
        <p:spPr>
          <a:xfrm>
            <a:off x="0" y="4674870"/>
            <a:ext cx="9144000" cy="468630"/>
          </a:xfrm>
          <a:prstGeom prst="rect">
            <a:avLst/>
          </a:prstGeom>
          <a:solidFill>
            <a:srgbClr val="8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8A5D18F-F70F-4E34-AB3D-A7F197436C4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8013" y="4772025"/>
            <a:ext cx="1364777" cy="274320"/>
          </a:xfrm>
          <a:prstGeom prst="rect">
            <a:avLst/>
          </a:prstGeom>
        </p:spPr>
      </p:pic>
      <p:sp>
        <p:nvSpPr>
          <p:cNvPr id="10" name="TextBox 9">
            <a:extLst>
              <a:ext uri="{FF2B5EF4-FFF2-40B4-BE49-F238E27FC236}">
                <a16:creationId xmlns:a16="http://schemas.microsoft.com/office/drawing/2014/main" id="{21E6A831-7712-4400-9F02-B0372182008F}"/>
              </a:ext>
            </a:extLst>
          </p:cNvPr>
          <p:cNvSpPr txBox="1"/>
          <p:nvPr userDrawn="1"/>
        </p:nvSpPr>
        <p:spPr>
          <a:xfrm>
            <a:off x="6635720" y="4769346"/>
            <a:ext cx="2508280" cy="276999"/>
          </a:xfrm>
          <a:prstGeom prst="rect">
            <a:avLst/>
          </a:prstGeom>
          <a:noFill/>
        </p:spPr>
        <p:txBody>
          <a:bodyPr wrap="square" rtlCol="0">
            <a:spAutoFit/>
          </a:bodyPr>
          <a:lstStyle/>
          <a:p>
            <a:r>
              <a:rPr lang="en-US" sz="1200" dirty="0">
                <a:solidFill>
                  <a:schemeClr val="bg1"/>
                </a:solidFill>
                <a:latin typeface="Times New Roman" panose="02020603050405020304" pitchFamily="18" charset="0"/>
                <a:cs typeface="Times New Roman" panose="02020603050405020304" pitchFamily="18" charset="0"/>
              </a:rPr>
              <a:t>Department of Radiology    </a:t>
            </a:r>
            <a:r>
              <a:rPr lang="en-US" sz="800" dirty="0">
                <a:solidFill>
                  <a:schemeClr val="bg1"/>
                </a:solidFill>
                <a:latin typeface="Times New Roman" panose="02020603050405020304" pitchFamily="18" charset="0"/>
                <a:cs typeface="Times New Roman" panose="02020603050405020304" pitchFamily="18" charset="0"/>
              </a:rPr>
              <a:t>ISMRM 2022</a:t>
            </a:r>
          </a:p>
        </p:txBody>
      </p:sp>
    </p:spTree>
    <p:extLst>
      <p:ext uri="{BB962C8B-B14F-4D97-AF65-F5344CB8AC3E}">
        <p14:creationId xmlns:p14="http://schemas.microsoft.com/office/powerpoint/2010/main" val="4288215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046473-3296-486E-9351-511948493F58}" type="datetimeFigureOut">
              <a:rPr lang="en-US" smtClean="0"/>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C0B54-85BF-4C30-99AC-F4937104BC6E}" type="slidenum">
              <a:rPr lang="en-US" smtClean="0"/>
              <a:t>‹#›</a:t>
            </a:fld>
            <a:endParaRPr lang="en-US"/>
          </a:p>
        </p:txBody>
      </p:sp>
    </p:spTree>
    <p:extLst>
      <p:ext uri="{BB962C8B-B14F-4D97-AF65-F5344CB8AC3E}">
        <p14:creationId xmlns:p14="http://schemas.microsoft.com/office/powerpoint/2010/main" val="5347947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046473-3296-486E-9351-511948493F58}" type="datetimeFigureOut">
              <a:rPr lang="en-US" smtClean="0"/>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C0B54-85BF-4C30-99AC-F4937104BC6E}" type="slidenum">
              <a:rPr lang="en-US" smtClean="0"/>
              <a:t>‹#›</a:t>
            </a:fld>
            <a:endParaRPr lang="en-US"/>
          </a:p>
        </p:txBody>
      </p:sp>
    </p:spTree>
    <p:extLst>
      <p:ext uri="{BB962C8B-B14F-4D97-AF65-F5344CB8AC3E}">
        <p14:creationId xmlns:p14="http://schemas.microsoft.com/office/powerpoint/2010/main" val="3136725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82BE162-59EB-45F9-8FCE-59BB76D45308}"/>
              </a:ext>
            </a:extLst>
          </p:cNvPr>
          <p:cNvSpPr/>
          <p:nvPr userDrawn="1"/>
        </p:nvSpPr>
        <p:spPr>
          <a:xfrm>
            <a:off x="0" y="4674870"/>
            <a:ext cx="9144000" cy="468630"/>
          </a:xfrm>
          <a:prstGeom prst="rect">
            <a:avLst/>
          </a:prstGeom>
          <a:solidFill>
            <a:srgbClr val="8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9D174442-6672-40B7-92E9-7BC3049A113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8013" y="4772025"/>
            <a:ext cx="1364777" cy="274320"/>
          </a:xfrm>
          <a:prstGeom prst="rect">
            <a:avLst/>
          </a:prstGeom>
        </p:spPr>
      </p:pic>
      <p:sp>
        <p:nvSpPr>
          <p:cNvPr id="9" name="TextBox 8">
            <a:extLst>
              <a:ext uri="{FF2B5EF4-FFF2-40B4-BE49-F238E27FC236}">
                <a16:creationId xmlns:a16="http://schemas.microsoft.com/office/drawing/2014/main" id="{D6E50A12-5CE3-4D6E-8663-2C4F5EC0861C}"/>
              </a:ext>
            </a:extLst>
          </p:cNvPr>
          <p:cNvSpPr txBox="1"/>
          <p:nvPr userDrawn="1"/>
        </p:nvSpPr>
        <p:spPr>
          <a:xfrm>
            <a:off x="6635720" y="4769346"/>
            <a:ext cx="2508280" cy="276999"/>
          </a:xfrm>
          <a:prstGeom prst="rect">
            <a:avLst/>
          </a:prstGeom>
          <a:noFill/>
        </p:spPr>
        <p:txBody>
          <a:bodyPr wrap="square" rtlCol="0">
            <a:spAutoFit/>
          </a:bodyPr>
          <a:lstStyle/>
          <a:p>
            <a:r>
              <a:rPr lang="en-US" sz="1200" dirty="0">
                <a:solidFill>
                  <a:schemeClr val="bg1"/>
                </a:solidFill>
                <a:latin typeface="Times New Roman" panose="02020603050405020304" pitchFamily="18" charset="0"/>
                <a:cs typeface="Times New Roman" panose="02020603050405020304" pitchFamily="18" charset="0"/>
              </a:rPr>
              <a:t>Department of Radiology    </a:t>
            </a:r>
            <a:r>
              <a:rPr lang="en-US" sz="800" dirty="0">
                <a:solidFill>
                  <a:schemeClr val="bg1"/>
                </a:solidFill>
                <a:latin typeface="Times New Roman" panose="02020603050405020304" pitchFamily="18" charset="0"/>
                <a:cs typeface="Times New Roman" panose="02020603050405020304" pitchFamily="18" charset="0"/>
              </a:rPr>
              <a:t>ISMRM 2022</a:t>
            </a:r>
          </a:p>
        </p:txBody>
      </p:sp>
    </p:spTree>
    <p:extLst>
      <p:ext uri="{BB962C8B-B14F-4D97-AF65-F5344CB8AC3E}">
        <p14:creationId xmlns:p14="http://schemas.microsoft.com/office/powerpoint/2010/main" val="2569982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A046473-3296-486E-9351-511948493F58}" type="datetimeFigureOut">
              <a:rPr lang="en-US" smtClean="0"/>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C0B54-85BF-4C30-99AC-F4937104BC6E}" type="slidenum">
              <a:rPr lang="en-US" smtClean="0"/>
              <a:t>‹#›</a:t>
            </a:fld>
            <a:endParaRPr lang="en-US"/>
          </a:p>
        </p:txBody>
      </p:sp>
    </p:spTree>
    <p:extLst>
      <p:ext uri="{BB962C8B-B14F-4D97-AF65-F5344CB8AC3E}">
        <p14:creationId xmlns:p14="http://schemas.microsoft.com/office/powerpoint/2010/main" val="3640674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A046473-3296-486E-9351-511948493F58}" type="datetimeFigureOut">
              <a:rPr lang="en-US" smtClean="0"/>
              <a:t>4/27/2022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C0B54-85BF-4C30-99AC-F4937104BC6E}" type="slidenum">
              <a:rPr lang="en-US" smtClean="0"/>
              <a:t>‹#›</a:t>
            </a:fld>
            <a:endParaRPr lang="en-US"/>
          </a:p>
        </p:txBody>
      </p:sp>
    </p:spTree>
    <p:extLst>
      <p:ext uri="{BB962C8B-B14F-4D97-AF65-F5344CB8AC3E}">
        <p14:creationId xmlns:p14="http://schemas.microsoft.com/office/powerpoint/2010/main" val="4258872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A046473-3296-486E-9351-511948493F58}" type="datetimeFigureOut">
              <a:rPr lang="en-US" smtClean="0"/>
              <a:t>4/27/2022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C0B54-85BF-4C30-99AC-F4937104BC6E}" type="slidenum">
              <a:rPr lang="en-US" smtClean="0"/>
              <a:t>‹#›</a:t>
            </a:fld>
            <a:endParaRPr lang="en-US"/>
          </a:p>
        </p:txBody>
      </p:sp>
    </p:spTree>
    <p:extLst>
      <p:ext uri="{BB962C8B-B14F-4D97-AF65-F5344CB8AC3E}">
        <p14:creationId xmlns:p14="http://schemas.microsoft.com/office/powerpoint/2010/main" val="755114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046473-3296-486E-9351-511948493F58}" type="datetimeFigureOut">
              <a:rPr lang="en-US" smtClean="0"/>
              <a:t>4/27/2022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C0B54-85BF-4C30-99AC-F4937104BC6E}" type="slidenum">
              <a:rPr lang="en-US" smtClean="0"/>
              <a:t>‹#›</a:t>
            </a:fld>
            <a:endParaRPr lang="en-US"/>
          </a:p>
        </p:txBody>
      </p:sp>
    </p:spTree>
    <p:extLst>
      <p:ext uri="{BB962C8B-B14F-4D97-AF65-F5344CB8AC3E}">
        <p14:creationId xmlns:p14="http://schemas.microsoft.com/office/powerpoint/2010/main" val="1663410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046473-3296-486E-9351-511948493F58}" type="datetimeFigureOut">
              <a:rPr lang="en-US" smtClean="0"/>
              <a:t>4/27/2022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C0B54-85BF-4C30-99AC-F4937104BC6E}" type="slidenum">
              <a:rPr lang="en-US" smtClean="0"/>
              <a:t>‹#›</a:t>
            </a:fld>
            <a:endParaRPr lang="en-US"/>
          </a:p>
        </p:txBody>
      </p:sp>
    </p:spTree>
    <p:extLst>
      <p:ext uri="{BB962C8B-B14F-4D97-AF65-F5344CB8AC3E}">
        <p14:creationId xmlns:p14="http://schemas.microsoft.com/office/powerpoint/2010/main" val="1499587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A046473-3296-486E-9351-511948493F58}" type="datetimeFigureOut">
              <a:rPr lang="en-US" smtClean="0"/>
              <a:t>4/27/2022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C0B54-85BF-4C30-99AC-F4937104BC6E}" type="slidenum">
              <a:rPr lang="en-US" smtClean="0"/>
              <a:t>‹#›</a:t>
            </a:fld>
            <a:endParaRPr lang="en-US"/>
          </a:p>
        </p:txBody>
      </p:sp>
    </p:spTree>
    <p:extLst>
      <p:ext uri="{BB962C8B-B14F-4D97-AF65-F5344CB8AC3E}">
        <p14:creationId xmlns:p14="http://schemas.microsoft.com/office/powerpoint/2010/main" val="635941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3A046473-3296-486E-9351-511948493F58}" type="datetimeFigureOut">
              <a:rPr lang="en-US" smtClean="0"/>
              <a:t>4/27/2022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C0B54-85BF-4C30-99AC-F4937104BC6E}" type="slidenum">
              <a:rPr lang="en-US" smtClean="0"/>
              <a:t>‹#›</a:t>
            </a:fld>
            <a:endParaRPr lang="en-US"/>
          </a:p>
        </p:txBody>
      </p:sp>
    </p:spTree>
    <p:extLst>
      <p:ext uri="{BB962C8B-B14F-4D97-AF65-F5344CB8AC3E}">
        <p14:creationId xmlns:p14="http://schemas.microsoft.com/office/powerpoint/2010/main" val="19920139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3A046473-3296-486E-9351-511948493F58}" type="datetimeFigureOut">
              <a:rPr lang="en-US" smtClean="0"/>
              <a:t>4/27/2022</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B5EC0B54-85BF-4C30-99AC-F4937104BC6E}" type="slidenum">
              <a:rPr lang="en-US" smtClean="0"/>
              <a:t>‹#›</a:t>
            </a:fld>
            <a:endParaRPr lang="en-US"/>
          </a:p>
        </p:txBody>
      </p:sp>
    </p:spTree>
    <p:extLst>
      <p:ext uri="{BB962C8B-B14F-4D97-AF65-F5344CB8AC3E}">
        <p14:creationId xmlns:p14="http://schemas.microsoft.com/office/powerpoint/2010/main" val="8264641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6.m4a"/><Relationship Id="rId7" Type="http://schemas.openxmlformats.org/officeDocument/2006/relationships/image" Target="../media/image7.png"/><Relationship Id="rId2" Type="http://schemas.microsoft.com/office/2007/relationships/media" Target="../media/media6.m4a"/><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notesSlide" Target="../notesSlides/notesSlide6.xml"/><Relationship Id="rId10" Type="http://schemas.openxmlformats.org/officeDocument/2006/relationships/image" Target="../media/image2.png"/><Relationship Id="rId4" Type="http://schemas.openxmlformats.org/officeDocument/2006/relationships/slideLayout" Target="../slideLayouts/slideLayout2.xm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94E87AC-B220-4089-AD28-5D22220AF760}"/>
              </a:ext>
            </a:extLst>
          </p:cNvPr>
          <p:cNvSpPr txBox="1"/>
          <p:nvPr/>
        </p:nvSpPr>
        <p:spPr>
          <a:xfrm>
            <a:off x="193288" y="722807"/>
            <a:ext cx="8757424" cy="830997"/>
          </a:xfrm>
          <a:prstGeom prst="rect">
            <a:avLst/>
          </a:prstGeom>
          <a:noFill/>
        </p:spPr>
        <p:txBody>
          <a:bodyPr wrap="square" rtlCol="0">
            <a:spAutoFit/>
          </a:bodyPr>
          <a:lstStyle/>
          <a:p>
            <a:pPr algn="ctr"/>
            <a:r>
              <a:rPr lang="en-US" sz="2400" dirty="0">
                <a:solidFill>
                  <a:srgbClr val="800000"/>
                </a:solidFill>
                <a:cs typeface="Arial" panose="020B0604020202020204" pitchFamily="34" charset="0"/>
              </a:rPr>
              <a:t>Addressing Acquisition Variability in DWI on Prostate Cancer with Unsupervised Methods</a:t>
            </a:r>
          </a:p>
        </p:txBody>
      </p:sp>
      <p:sp>
        <p:nvSpPr>
          <p:cNvPr id="5" name="TextBox 4">
            <a:extLst>
              <a:ext uri="{FF2B5EF4-FFF2-40B4-BE49-F238E27FC236}">
                <a16:creationId xmlns:a16="http://schemas.microsoft.com/office/drawing/2014/main" id="{6D53394E-08C7-462B-80FD-49669BACDD68}"/>
              </a:ext>
            </a:extLst>
          </p:cNvPr>
          <p:cNvSpPr txBox="1"/>
          <p:nvPr/>
        </p:nvSpPr>
        <p:spPr>
          <a:xfrm>
            <a:off x="1" y="2413783"/>
            <a:ext cx="9143999" cy="1118255"/>
          </a:xfrm>
          <a:prstGeom prst="rect">
            <a:avLst/>
          </a:prstGeom>
          <a:noFill/>
        </p:spPr>
        <p:txBody>
          <a:bodyPr wrap="square" rtlCol="0">
            <a:spAutoFit/>
          </a:bodyPr>
          <a:lstStyle/>
          <a:p>
            <a:pPr algn="ctr"/>
            <a:r>
              <a:rPr lang="en-US" sz="1600" dirty="0"/>
              <a:t>Batuhan Gundogdu</a:t>
            </a:r>
            <a:r>
              <a:rPr lang="en-US" sz="1600" baseline="30000" dirty="0"/>
              <a:t>1,2 </a:t>
            </a:r>
            <a:r>
              <a:rPr lang="en-US" sz="1600" dirty="0"/>
              <a:t>, Jay M.Pittman</a:t>
            </a:r>
            <a:r>
              <a:rPr lang="en-US" sz="1600" baseline="30000" dirty="0"/>
              <a:t>1</a:t>
            </a:r>
            <a:r>
              <a:rPr lang="en-US" sz="1600" dirty="0"/>
              <a:t>, Aritrick Chatterjee</a:t>
            </a:r>
            <a:r>
              <a:rPr lang="en-US" sz="1600" baseline="30000" dirty="0"/>
              <a:t>1,2</a:t>
            </a:r>
            <a:r>
              <a:rPr lang="en-US" sz="1600" dirty="0"/>
              <a:t>, Milica Medved</a:t>
            </a:r>
            <a:r>
              <a:rPr lang="en-US" sz="1600" baseline="30000" dirty="0"/>
              <a:t>1,2 </a:t>
            </a:r>
            <a:r>
              <a:rPr lang="en-US" sz="1600" dirty="0"/>
              <a:t>, Roger Engelmann</a:t>
            </a:r>
            <a:r>
              <a:rPr lang="en-US" sz="1600" baseline="30000" dirty="0"/>
              <a:t>1,2</a:t>
            </a:r>
            <a:br>
              <a:rPr lang="en-US" sz="1600" baseline="30000" dirty="0"/>
            </a:br>
            <a:r>
              <a:rPr lang="en-US" sz="1600" dirty="0"/>
              <a:t> Aytekin Oto</a:t>
            </a:r>
            <a:r>
              <a:rPr lang="en-US" sz="1600" baseline="30000" dirty="0"/>
              <a:t>1,2</a:t>
            </a:r>
            <a:r>
              <a:rPr lang="en-US" sz="1600" dirty="0"/>
              <a:t>, Gregory S Karczmar</a:t>
            </a:r>
            <a:r>
              <a:rPr lang="en-US" sz="1600" baseline="30000" dirty="0"/>
              <a:t>1,2</a:t>
            </a:r>
            <a:br>
              <a:rPr lang="en-US" sz="1600" baseline="30000" dirty="0"/>
            </a:br>
            <a:endParaRPr lang="en-US" sz="1600" baseline="30000" dirty="0"/>
          </a:p>
          <a:p>
            <a:pPr algn="ctr"/>
            <a:r>
              <a:rPr lang="en-US" sz="1200" baseline="30000" dirty="0"/>
              <a:t>1</a:t>
            </a:r>
            <a:r>
              <a:rPr lang="en-US" sz="1200" dirty="0"/>
              <a:t>Department of Radiology, The University of Chicago, Chicago, IL, United States, </a:t>
            </a:r>
            <a:br>
              <a:rPr lang="en-US" sz="1200" dirty="0"/>
            </a:br>
            <a:r>
              <a:rPr lang="en-US" sz="1200" baseline="30000" dirty="0"/>
              <a:t>2</a:t>
            </a:r>
            <a:r>
              <a:rPr lang="en-US" sz="1200" dirty="0"/>
              <a:t>Sanford J. Grossman Center of Excellence in Prostate Imaging and Image Guided Therapy, The University of Chicago, Chicago, IL, United States</a:t>
            </a:r>
          </a:p>
        </p:txBody>
      </p:sp>
      <p:pic>
        <p:nvPicPr>
          <p:cNvPr id="6" name="Audio 5">
            <a:hlinkClick r:id="" action="ppaction://media"/>
            <a:extLst>
              <a:ext uri="{FF2B5EF4-FFF2-40B4-BE49-F238E27FC236}">
                <a16:creationId xmlns:a16="http://schemas.microsoft.com/office/drawing/2014/main" id="{C16EC249-4E11-4D7F-87BB-9552FB5C40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extLst>
      <p:ext uri="{BB962C8B-B14F-4D97-AF65-F5344CB8AC3E}">
        <p14:creationId xmlns:p14="http://schemas.microsoft.com/office/powerpoint/2010/main" val="4063253739"/>
      </p:ext>
    </p:extLst>
  </p:cSld>
  <p:clrMapOvr>
    <a:masterClrMapping/>
  </p:clrMapOvr>
  <mc:AlternateContent xmlns:mc="http://schemas.openxmlformats.org/markup-compatibility/2006">
    <mc:Choice xmlns:p14="http://schemas.microsoft.com/office/powerpoint/2010/main" Requires="p14">
      <p:transition spd="slow" p14:dur="2000" advTm="10628"/>
    </mc:Choice>
    <mc:Fallback>
      <p:transition spd="slow" advTm="106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4E1F0DC-43FF-45DA-8CAA-400115577060}"/>
              </a:ext>
            </a:extLst>
          </p:cNvPr>
          <p:cNvSpPr txBox="1"/>
          <p:nvPr/>
        </p:nvSpPr>
        <p:spPr>
          <a:xfrm>
            <a:off x="66908" y="379510"/>
            <a:ext cx="8935845" cy="2062103"/>
          </a:xfrm>
          <a:prstGeom prst="rect">
            <a:avLst/>
          </a:prstGeom>
          <a:noFill/>
        </p:spPr>
        <p:txBody>
          <a:bodyPr wrap="square" rtlCol="0">
            <a:spAutoFit/>
          </a:bodyPr>
          <a:lstStyle/>
          <a:p>
            <a:pPr marL="171450" indent="-171450" algn="just">
              <a:spcBef>
                <a:spcPts val="1200"/>
              </a:spcBef>
              <a:buFont typeface="Arial" panose="020B0604020202020204" pitchFamily="34" charset="0"/>
              <a:buChar char="•"/>
            </a:pPr>
            <a:endParaRPr lang="en-US" sz="1400" dirty="0"/>
          </a:p>
          <a:p>
            <a:pPr marL="171450" indent="-171450" algn="just">
              <a:spcBef>
                <a:spcPts val="1200"/>
              </a:spcBef>
              <a:buFont typeface="Arial" panose="020B0604020202020204" pitchFamily="34" charset="0"/>
              <a:buChar char="•"/>
            </a:pPr>
            <a:r>
              <a:rPr lang="en-US" sz="1400" dirty="0"/>
              <a:t>Multi-parametric MRI (</a:t>
            </a:r>
            <a:r>
              <a:rPr lang="en-US" sz="1400" dirty="0" err="1"/>
              <a:t>mp</a:t>
            </a:r>
            <a:r>
              <a:rPr lang="en-US" sz="1400" dirty="0"/>
              <a:t>-MRI), including diffusion weighted imaging (DWI) and the resulting apparent diffusion coefficient (ADC) map, is an essential diagnostic tool. [1-2] </a:t>
            </a:r>
          </a:p>
          <a:p>
            <a:pPr marL="171450" indent="-171450" algn="just">
              <a:spcBef>
                <a:spcPts val="1200"/>
              </a:spcBef>
              <a:buFont typeface="Arial" panose="020B0604020202020204" pitchFamily="34" charset="0"/>
              <a:buChar char="•"/>
            </a:pPr>
            <a:r>
              <a:rPr lang="en-US" sz="1400" dirty="0"/>
              <a:t>DWI are typically obtained as multiple acquisitions with multiple diffusion-sensitizing gradient directions to increase SNR.[3]</a:t>
            </a:r>
          </a:p>
          <a:p>
            <a:pPr marL="171450" indent="-171450" algn="just">
              <a:spcBef>
                <a:spcPts val="1200"/>
              </a:spcBef>
              <a:buFont typeface="Arial" panose="020B0604020202020204" pitchFamily="34" charset="0"/>
              <a:buChar char="•"/>
            </a:pPr>
            <a:r>
              <a:rPr lang="en-US" sz="1400" dirty="0"/>
              <a:t>Motion of the prostate occurring during application of diffusion sensitizing gradients can result in loss of signal and direct-averaging of the multiple acquisitions obscures regions with restricted diffusion. [4-9]</a:t>
            </a:r>
          </a:p>
        </p:txBody>
      </p:sp>
      <p:sp>
        <p:nvSpPr>
          <p:cNvPr id="5" name="TextBox 4">
            <a:extLst>
              <a:ext uri="{FF2B5EF4-FFF2-40B4-BE49-F238E27FC236}">
                <a16:creationId xmlns:a16="http://schemas.microsoft.com/office/drawing/2014/main" id="{FF7067C9-AB63-49EA-A950-884DCC71CD3B}"/>
              </a:ext>
            </a:extLst>
          </p:cNvPr>
          <p:cNvSpPr txBox="1"/>
          <p:nvPr/>
        </p:nvSpPr>
        <p:spPr>
          <a:xfrm>
            <a:off x="66908" y="96642"/>
            <a:ext cx="9021337" cy="338554"/>
          </a:xfrm>
          <a:prstGeom prst="rect">
            <a:avLst/>
          </a:prstGeom>
          <a:noFill/>
        </p:spPr>
        <p:txBody>
          <a:bodyPr wrap="square" rtlCol="0">
            <a:spAutoFit/>
          </a:bodyPr>
          <a:lstStyle/>
          <a:p>
            <a:pPr algn="just"/>
            <a:r>
              <a:rPr lang="en-US" sz="1600" b="1" dirty="0"/>
              <a:t>Introduction:</a:t>
            </a:r>
            <a:endParaRPr lang="en-US" sz="1200" dirty="0"/>
          </a:p>
        </p:txBody>
      </p:sp>
      <p:sp>
        <p:nvSpPr>
          <p:cNvPr id="6" name="TextBox 5">
            <a:extLst>
              <a:ext uri="{FF2B5EF4-FFF2-40B4-BE49-F238E27FC236}">
                <a16:creationId xmlns:a16="http://schemas.microsoft.com/office/drawing/2014/main" id="{B502A6DF-AD11-40A2-9A58-F203DCF371D6}"/>
              </a:ext>
            </a:extLst>
          </p:cNvPr>
          <p:cNvSpPr txBox="1"/>
          <p:nvPr/>
        </p:nvSpPr>
        <p:spPr>
          <a:xfrm>
            <a:off x="193288" y="3086802"/>
            <a:ext cx="8757424" cy="923330"/>
          </a:xfrm>
          <a:prstGeom prst="rect">
            <a:avLst/>
          </a:prstGeom>
          <a:noFill/>
          <a:ln w="12700">
            <a:solidFill>
              <a:srgbClr val="800000"/>
            </a:solidFill>
          </a:ln>
          <a:effectLst>
            <a:outerShdw blurRad="152400" dist="317500" dir="5400000" sx="90000" sy="-19000" rotWithShape="0">
              <a:prstClr val="black">
                <a:alpha val="15000"/>
              </a:prstClr>
            </a:outerShdw>
          </a:effectLst>
        </p:spPr>
        <p:txBody>
          <a:bodyPr wrap="square" rtlCol="0">
            <a:spAutoFit/>
          </a:bodyPr>
          <a:lstStyle/>
          <a:p>
            <a:pPr marL="800100" indent="-800100" algn="just">
              <a:spcBef>
                <a:spcPts val="1200"/>
              </a:spcBef>
              <a:spcAft>
                <a:spcPts val="1200"/>
              </a:spcAft>
            </a:pPr>
            <a:r>
              <a:rPr lang="en-US" sz="1600" b="1" dirty="0"/>
              <a:t>Purpose:</a:t>
            </a:r>
            <a:r>
              <a:rPr lang="en-US" sz="1400" dirty="0"/>
              <a:t>	</a:t>
            </a:r>
          </a:p>
          <a:p>
            <a:pPr marL="285750" indent="-168275" algn="just">
              <a:spcAft>
                <a:spcPts val="600"/>
              </a:spcAft>
              <a:buFont typeface="Arial" panose="020B0604020202020204" pitchFamily="34" charset="0"/>
              <a:buChar char="•"/>
            </a:pPr>
            <a:r>
              <a:rPr lang="en-US" sz="1400" dirty="0"/>
              <a:t>To detect motion-corrupted acquisitions prior to averaging using a clustering algorithm to improve cancer conspicuity.</a:t>
            </a:r>
          </a:p>
        </p:txBody>
      </p:sp>
      <p:pic>
        <p:nvPicPr>
          <p:cNvPr id="8" name="Audio 7">
            <a:hlinkClick r:id="" action="ppaction://media"/>
            <a:extLst>
              <a:ext uri="{FF2B5EF4-FFF2-40B4-BE49-F238E27FC236}">
                <a16:creationId xmlns:a16="http://schemas.microsoft.com/office/drawing/2014/main" id="{D3217BC1-4CA2-4A3E-8BAB-CE2B688E5C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extLst>
      <p:ext uri="{BB962C8B-B14F-4D97-AF65-F5344CB8AC3E}">
        <p14:creationId xmlns:p14="http://schemas.microsoft.com/office/powerpoint/2010/main" val="168978441"/>
      </p:ext>
    </p:extLst>
  </p:cSld>
  <p:clrMapOvr>
    <a:masterClrMapping/>
  </p:clrMapOvr>
  <mc:AlternateContent xmlns:mc="http://schemas.openxmlformats.org/markup-compatibility/2006">
    <mc:Choice xmlns:p14="http://schemas.microsoft.com/office/powerpoint/2010/main" Requires="p14">
      <p:transition spd="slow" p14:dur="2000" advTm="82032"/>
    </mc:Choice>
    <mc:Fallback>
      <p:transition spd="slow" advTm="82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4F21A7D-D05C-41FE-AE35-C37A3BACA733}"/>
              </a:ext>
            </a:extLst>
          </p:cNvPr>
          <p:cNvSpPr txBox="1"/>
          <p:nvPr/>
        </p:nvSpPr>
        <p:spPr>
          <a:xfrm>
            <a:off x="185049" y="2851294"/>
            <a:ext cx="8773902" cy="1261884"/>
          </a:xfrm>
          <a:prstGeom prst="rect">
            <a:avLst/>
          </a:prstGeom>
          <a:noFill/>
        </p:spPr>
        <p:txBody>
          <a:bodyPr wrap="square" rtlCol="0">
            <a:spAutoFit/>
          </a:bodyPr>
          <a:lstStyle/>
          <a:p>
            <a:pPr marL="171450" indent="-171450" algn="just">
              <a:spcAft>
                <a:spcPts val="1200"/>
              </a:spcAft>
              <a:buFont typeface="Arial" panose="020B0604020202020204" pitchFamily="34" charset="0"/>
              <a:buChar char="•"/>
            </a:pPr>
            <a:r>
              <a:rPr lang="en-US" sz="1400" dirty="0"/>
              <a:t>A 3T </a:t>
            </a:r>
            <a:r>
              <a:rPr lang="en-US" sz="1400" dirty="0" err="1"/>
              <a:t>dStream</a:t>
            </a:r>
            <a:r>
              <a:rPr lang="en-US" sz="1400" dirty="0"/>
              <a:t> </a:t>
            </a:r>
            <a:r>
              <a:rPr lang="en-US" sz="1400" dirty="0" err="1"/>
              <a:t>Ingenia</a:t>
            </a:r>
            <a:r>
              <a:rPr lang="en-US" sz="1400" dirty="0"/>
              <a:t> (Philips) scanner was used to gather raw data from 10 biopsy-proven prostate cancer patients.</a:t>
            </a:r>
          </a:p>
          <a:p>
            <a:pPr marL="171450" indent="-171450" algn="just">
              <a:spcAft>
                <a:spcPts val="1200"/>
              </a:spcAft>
              <a:buFont typeface="Arial" panose="020B0604020202020204" pitchFamily="34" charset="0"/>
              <a:buChar char="•"/>
            </a:pPr>
            <a:r>
              <a:rPr lang="en-US" sz="1400" dirty="0"/>
              <a:t>High-b DWI series were produced using with TE = 57 </a:t>
            </a:r>
            <a:r>
              <a:rPr lang="en-US" sz="1400" dirty="0" err="1"/>
              <a:t>ms</a:t>
            </a:r>
            <a:r>
              <a:rPr lang="en-US" sz="1400" dirty="0"/>
              <a:t> and b = 1500 s/mm</a:t>
            </a:r>
            <a:r>
              <a:rPr lang="en-US" sz="1400" baseline="30000" dirty="0"/>
              <a:t>2 </a:t>
            </a:r>
            <a:r>
              <a:rPr lang="en-US" sz="1400" dirty="0"/>
              <a:t>for endorectal coil protocol, and with TE = 63 </a:t>
            </a:r>
            <a:r>
              <a:rPr lang="en-US" sz="1400" dirty="0" err="1"/>
              <a:t>ms</a:t>
            </a:r>
            <a:r>
              <a:rPr lang="en-US" sz="1400" dirty="0"/>
              <a:t> and b = 900 s/mm</a:t>
            </a:r>
            <a:r>
              <a:rPr lang="en-US" sz="1400" baseline="30000" dirty="0"/>
              <a:t>2 </a:t>
            </a:r>
            <a:r>
              <a:rPr lang="en-US" sz="1400" dirty="0"/>
              <a:t>for non-endorectal coil protocol.</a:t>
            </a:r>
          </a:p>
          <a:p>
            <a:pPr marL="171450" indent="-171450" algn="just">
              <a:spcAft>
                <a:spcPts val="1200"/>
              </a:spcAft>
              <a:buFont typeface="Arial" panose="020B0604020202020204" pitchFamily="34" charset="0"/>
              <a:buChar char="•"/>
            </a:pPr>
            <a:r>
              <a:rPr lang="en-US" sz="1400" dirty="0"/>
              <a:t>12 or 24 individual acquisitions were reconstructed using </a:t>
            </a:r>
            <a:r>
              <a:rPr lang="en-US" sz="1400" dirty="0" err="1"/>
              <a:t>MRecon</a:t>
            </a:r>
            <a:r>
              <a:rPr lang="en-US" sz="1400" dirty="0"/>
              <a:t> </a:t>
            </a:r>
            <a:r>
              <a:rPr lang="en-US" sz="1400" dirty="0" err="1"/>
              <a:t>Matlab</a:t>
            </a:r>
            <a:r>
              <a:rPr lang="en-US" sz="1400" dirty="0"/>
              <a:t> library (</a:t>
            </a:r>
            <a:r>
              <a:rPr lang="en-US" sz="1400" dirty="0" err="1"/>
              <a:t>Gyrotools</a:t>
            </a:r>
            <a:r>
              <a:rPr lang="en-US" sz="1400" dirty="0"/>
              <a:t>, Zurich, Switzerland).</a:t>
            </a:r>
          </a:p>
        </p:txBody>
      </p:sp>
      <p:sp>
        <p:nvSpPr>
          <p:cNvPr id="7" name="TextBox 6">
            <a:extLst>
              <a:ext uri="{FF2B5EF4-FFF2-40B4-BE49-F238E27FC236}">
                <a16:creationId xmlns:a16="http://schemas.microsoft.com/office/drawing/2014/main" id="{FD7CFE3E-C4D7-44FB-872C-8EE854628D32}"/>
              </a:ext>
            </a:extLst>
          </p:cNvPr>
          <p:cNvSpPr txBox="1"/>
          <p:nvPr/>
        </p:nvSpPr>
        <p:spPr>
          <a:xfrm>
            <a:off x="66907" y="93521"/>
            <a:ext cx="9021336" cy="338554"/>
          </a:xfrm>
          <a:prstGeom prst="rect">
            <a:avLst/>
          </a:prstGeom>
          <a:noFill/>
        </p:spPr>
        <p:txBody>
          <a:bodyPr wrap="square" rtlCol="0">
            <a:spAutoFit/>
          </a:bodyPr>
          <a:lstStyle/>
          <a:p>
            <a:pPr algn="just"/>
            <a:r>
              <a:rPr lang="en-US" sz="1600" b="1" dirty="0"/>
              <a:t>Methods:</a:t>
            </a:r>
            <a:endParaRPr lang="en-US" sz="1200" dirty="0"/>
          </a:p>
        </p:txBody>
      </p:sp>
      <p:pic>
        <p:nvPicPr>
          <p:cNvPr id="5" name="Picture 4">
            <a:extLst>
              <a:ext uri="{FF2B5EF4-FFF2-40B4-BE49-F238E27FC236}">
                <a16:creationId xmlns:a16="http://schemas.microsoft.com/office/drawing/2014/main" id="{E307CE26-D9F1-4BAA-979B-02F08F8106C8}"/>
              </a:ext>
            </a:extLst>
          </p:cNvPr>
          <p:cNvPicPr>
            <a:picLocks noChangeAspect="1"/>
          </p:cNvPicPr>
          <p:nvPr/>
        </p:nvPicPr>
        <p:blipFill>
          <a:blip r:embed="rId5"/>
          <a:stretch>
            <a:fillRect/>
          </a:stretch>
        </p:blipFill>
        <p:spPr>
          <a:xfrm>
            <a:off x="4572000" y="432075"/>
            <a:ext cx="3522349" cy="2268806"/>
          </a:xfrm>
          <a:prstGeom prst="rect">
            <a:avLst/>
          </a:prstGeom>
        </p:spPr>
      </p:pic>
      <p:sp>
        <p:nvSpPr>
          <p:cNvPr id="6" name="TextBox 5">
            <a:extLst>
              <a:ext uri="{FF2B5EF4-FFF2-40B4-BE49-F238E27FC236}">
                <a16:creationId xmlns:a16="http://schemas.microsoft.com/office/drawing/2014/main" id="{C0ED00B9-85B5-4268-9848-6665475318A4}"/>
              </a:ext>
            </a:extLst>
          </p:cNvPr>
          <p:cNvSpPr txBox="1"/>
          <p:nvPr/>
        </p:nvSpPr>
        <p:spPr>
          <a:xfrm>
            <a:off x="475735" y="966313"/>
            <a:ext cx="3880985" cy="1200329"/>
          </a:xfrm>
          <a:prstGeom prst="rect">
            <a:avLst/>
          </a:prstGeom>
          <a:noFill/>
        </p:spPr>
        <p:txBody>
          <a:bodyPr wrap="square">
            <a:spAutoFit/>
          </a:bodyPr>
          <a:lstStyle/>
          <a:p>
            <a:pPr algn="just">
              <a:spcBef>
                <a:spcPts val="1200"/>
              </a:spcBef>
            </a:pPr>
            <a:r>
              <a:rPr lang="en-US" sz="1800" dirty="0"/>
              <a:t>Our methodology is built on the observation that inter-acquisition variation of DWI is larger than variation due to Rician noise and anisotropy [10]</a:t>
            </a:r>
          </a:p>
        </p:txBody>
      </p:sp>
      <p:pic>
        <p:nvPicPr>
          <p:cNvPr id="8" name="Audio 7">
            <a:hlinkClick r:id="" action="ppaction://media"/>
            <a:extLst>
              <a:ext uri="{FF2B5EF4-FFF2-40B4-BE49-F238E27FC236}">
                <a16:creationId xmlns:a16="http://schemas.microsoft.com/office/drawing/2014/main" id="{30AAE87C-9FD7-4EF1-966E-1685582115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extLst>
      <p:ext uri="{BB962C8B-B14F-4D97-AF65-F5344CB8AC3E}">
        <p14:creationId xmlns:p14="http://schemas.microsoft.com/office/powerpoint/2010/main" val="1203425762"/>
      </p:ext>
    </p:extLst>
  </p:cSld>
  <p:clrMapOvr>
    <a:masterClrMapping/>
  </p:clrMapOvr>
  <mc:AlternateContent xmlns:mc="http://schemas.openxmlformats.org/markup-compatibility/2006">
    <mc:Choice xmlns:p14="http://schemas.microsoft.com/office/powerpoint/2010/main" Requires="p14">
      <p:transition spd="slow" p14:dur="2000" advTm="43922"/>
    </mc:Choice>
    <mc:Fallback>
      <p:transition spd="slow" advTm="439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D7CFE3E-C4D7-44FB-872C-8EE854628D32}"/>
              </a:ext>
            </a:extLst>
          </p:cNvPr>
          <p:cNvSpPr txBox="1"/>
          <p:nvPr/>
        </p:nvSpPr>
        <p:spPr>
          <a:xfrm>
            <a:off x="66907" y="93521"/>
            <a:ext cx="9021336" cy="338554"/>
          </a:xfrm>
          <a:prstGeom prst="rect">
            <a:avLst/>
          </a:prstGeom>
          <a:noFill/>
        </p:spPr>
        <p:txBody>
          <a:bodyPr wrap="square" rtlCol="0">
            <a:spAutoFit/>
          </a:bodyPr>
          <a:lstStyle/>
          <a:p>
            <a:pPr algn="just"/>
            <a:r>
              <a:rPr lang="en-US" sz="1600" b="1" dirty="0"/>
              <a:t>Methods:</a:t>
            </a:r>
            <a:endParaRPr lang="en-US" sz="1200" dirty="0"/>
          </a:p>
        </p:txBody>
      </p:sp>
      <p:pic>
        <p:nvPicPr>
          <p:cNvPr id="4" name="Picture 3">
            <a:extLst>
              <a:ext uri="{FF2B5EF4-FFF2-40B4-BE49-F238E27FC236}">
                <a16:creationId xmlns:a16="http://schemas.microsoft.com/office/drawing/2014/main" id="{A1C53157-4F75-4D15-80F1-E99FFBE5AAE5}"/>
              </a:ext>
            </a:extLst>
          </p:cNvPr>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389730" y="1210005"/>
            <a:ext cx="3822700" cy="2083435"/>
          </a:xfrm>
          <a:prstGeom prst="rect">
            <a:avLst/>
          </a:prstGeom>
          <a:solidFill>
            <a:schemeClr val="bg1"/>
          </a:solidFill>
        </p:spPr>
      </p:pic>
      <p:sp>
        <p:nvSpPr>
          <p:cNvPr id="2" name="TextBox 1">
            <a:extLst>
              <a:ext uri="{FF2B5EF4-FFF2-40B4-BE49-F238E27FC236}">
                <a16:creationId xmlns:a16="http://schemas.microsoft.com/office/drawing/2014/main" id="{DFC0519D-0808-45AD-B43E-339899339F27}"/>
              </a:ext>
            </a:extLst>
          </p:cNvPr>
          <p:cNvSpPr txBox="1"/>
          <p:nvPr/>
        </p:nvSpPr>
        <p:spPr>
          <a:xfrm>
            <a:off x="1059583" y="636374"/>
            <a:ext cx="3907833" cy="369332"/>
          </a:xfrm>
          <a:prstGeom prst="rect">
            <a:avLst/>
          </a:prstGeom>
          <a:noFill/>
        </p:spPr>
        <p:txBody>
          <a:bodyPr wrap="square" rtlCol="0">
            <a:spAutoFit/>
          </a:bodyPr>
          <a:lstStyle/>
          <a:p>
            <a:r>
              <a:rPr lang="en-US" b="1" dirty="0">
                <a:solidFill>
                  <a:schemeClr val="accent6"/>
                </a:solidFill>
              </a:rPr>
              <a:t>Hierarchical Agglomerative Clustering</a:t>
            </a:r>
          </a:p>
        </p:txBody>
      </p:sp>
      <p:pic>
        <p:nvPicPr>
          <p:cNvPr id="5" name="Picture 4">
            <a:extLst>
              <a:ext uri="{FF2B5EF4-FFF2-40B4-BE49-F238E27FC236}">
                <a16:creationId xmlns:a16="http://schemas.microsoft.com/office/drawing/2014/main" id="{5BC54853-93F2-46A4-812A-D00DEC81935B}"/>
              </a:ext>
            </a:extLst>
          </p:cNvPr>
          <p:cNvPicPr>
            <a:picLocks noChangeAspect="1"/>
          </p:cNvPicPr>
          <p:nvPr/>
        </p:nvPicPr>
        <p:blipFill>
          <a:blip r:embed="rId6"/>
          <a:stretch>
            <a:fillRect/>
          </a:stretch>
        </p:blipFill>
        <p:spPr>
          <a:xfrm>
            <a:off x="451022" y="1476632"/>
            <a:ext cx="3664800" cy="1665993"/>
          </a:xfrm>
          <a:prstGeom prst="rect">
            <a:avLst/>
          </a:prstGeom>
        </p:spPr>
      </p:pic>
      <p:sp>
        <p:nvSpPr>
          <p:cNvPr id="8" name="TextBox 7">
            <a:extLst>
              <a:ext uri="{FF2B5EF4-FFF2-40B4-BE49-F238E27FC236}">
                <a16:creationId xmlns:a16="http://schemas.microsoft.com/office/drawing/2014/main" id="{C1AA79E8-BDA6-4401-89D3-27B2FE5CB2BB}"/>
              </a:ext>
            </a:extLst>
          </p:cNvPr>
          <p:cNvSpPr txBox="1"/>
          <p:nvPr/>
        </p:nvSpPr>
        <p:spPr>
          <a:xfrm>
            <a:off x="636365" y="3540851"/>
            <a:ext cx="7506729" cy="646331"/>
          </a:xfrm>
          <a:prstGeom prst="rect">
            <a:avLst/>
          </a:prstGeom>
          <a:noFill/>
        </p:spPr>
        <p:txBody>
          <a:bodyPr wrap="square" rtlCol="0">
            <a:spAutoFit/>
          </a:bodyPr>
          <a:lstStyle/>
          <a:p>
            <a:r>
              <a:rPr lang="en-US" b="1" dirty="0">
                <a:solidFill>
                  <a:schemeClr val="accent6"/>
                </a:solidFill>
              </a:rPr>
              <a:t>Idea : </a:t>
            </a:r>
            <a:r>
              <a:rPr lang="en-US" dirty="0"/>
              <a:t>Cluster acquisitions (averages) into two clusters, then reject those with smaller mean </a:t>
            </a:r>
            <a:r>
              <a:rPr lang="en-US" b="1" dirty="0"/>
              <a:t>and </a:t>
            </a:r>
            <a:r>
              <a:rPr lang="en-US" dirty="0"/>
              <a:t>cardinality</a:t>
            </a:r>
          </a:p>
        </p:txBody>
      </p:sp>
      <p:pic>
        <p:nvPicPr>
          <p:cNvPr id="10" name="Audio 9">
            <a:hlinkClick r:id="" action="ppaction://media"/>
            <a:extLst>
              <a:ext uri="{FF2B5EF4-FFF2-40B4-BE49-F238E27FC236}">
                <a16:creationId xmlns:a16="http://schemas.microsoft.com/office/drawing/2014/main" id="{F16E6BAC-163E-42EB-BB7C-E8ED2653158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6800" y="4686300"/>
            <a:ext cx="304800" cy="304800"/>
          </a:xfrm>
          <a:prstGeom prst="rect">
            <a:avLst/>
          </a:prstGeom>
        </p:spPr>
      </p:pic>
    </p:spTree>
    <p:extLst>
      <p:ext uri="{BB962C8B-B14F-4D97-AF65-F5344CB8AC3E}">
        <p14:creationId xmlns:p14="http://schemas.microsoft.com/office/powerpoint/2010/main" val="2868775944"/>
      </p:ext>
    </p:extLst>
  </p:cSld>
  <p:clrMapOvr>
    <a:masterClrMapping/>
  </p:clrMapOvr>
  <mc:AlternateContent xmlns:mc="http://schemas.openxmlformats.org/markup-compatibility/2006">
    <mc:Choice xmlns:p14="http://schemas.microsoft.com/office/powerpoint/2010/main" Requires="p14">
      <p:transition spd="slow" p14:dur="2000" advTm="52394"/>
    </mc:Choice>
    <mc:Fallback>
      <p:transition spd="slow" advTm="523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102E2A-EB74-476C-9066-33C72C60C183}"/>
              </a:ext>
            </a:extLst>
          </p:cNvPr>
          <p:cNvSpPr txBox="1"/>
          <p:nvPr/>
        </p:nvSpPr>
        <p:spPr>
          <a:xfrm>
            <a:off x="61331" y="96642"/>
            <a:ext cx="9021337" cy="338554"/>
          </a:xfrm>
          <a:prstGeom prst="rect">
            <a:avLst/>
          </a:prstGeom>
          <a:noFill/>
        </p:spPr>
        <p:txBody>
          <a:bodyPr wrap="square" rtlCol="0">
            <a:spAutoFit/>
          </a:bodyPr>
          <a:lstStyle/>
          <a:p>
            <a:pPr algn="just"/>
            <a:r>
              <a:rPr lang="en-US" sz="1600" b="1" dirty="0"/>
              <a:t>Results:</a:t>
            </a:r>
            <a:endParaRPr lang="en-US" sz="1200" dirty="0"/>
          </a:p>
        </p:txBody>
      </p:sp>
      <p:sp>
        <p:nvSpPr>
          <p:cNvPr id="3" name="TextBox 2">
            <a:extLst>
              <a:ext uri="{FF2B5EF4-FFF2-40B4-BE49-F238E27FC236}">
                <a16:creationId xmlns:a16="http://schemas.microsoft.com/office/drawing/2014/main" id="{7973842A-6679-4152-9092-179E889F5FF8}"/>
              </a:ext>
            </a:extLst>
          </p:cNvPr>
          <p:cNvSpPr txBox="1"/>
          <p:nvPr/>
        </p:nvSpPr>
        <p:spPr>
          <a:xfrm>
            <a:off x="61331" y="379510"/>
            <a:ext cx="8935845" cy="2092881"/>
          </a:xfrm>
          <a:prstGeom prst="rect">
            <a:avLst/>
          </a:prstGeom>
          <a:noFill/>
        </p:spPr>
        <p:txBody>
          <a:bodyPr wrap="square" rtlCol="0">
            <a:spAutoFit/>
          </a:bodyPr>
          <a:lstStyle/>
          <a:p>
            <a:pPr marL="171450" indent="-171450" algn="just">
              <a:spcBef>
                <a:spcPts val="1200"/>
              </a:spcBef>
              <a:buFont typeface="Arial" panose="020B0604020202020204" pitchFamily="34" charset="0"/>
              <a:buChar char="•"/>
            </a:pPr>
            <a:endParaRPr lang="en-US" sz="2000" dirty="0"/>
          </a:p>
          <a:p>
            <a:pPr marL="171450" indent="-171450" algn="just">
              <a:spcBef>
                <a:spcPts val="1200"/>
              </a:spcBef>
              <a:buFont typeface="Arial" panose="020B0604020202020204" pitchFamily="34" charset="0"/>
              <a:buChar char="•"/>
            </a:pPr>
            <a:r>
              <a:rPr lang="en-US" sz="2000" dirty="0"/>
              <a:t>The clustering method filtered on average 49% of the acquisitions on prostate regions, where the inter-acquisition variation is higher.</a:t>
            </a:r>
          </a:p>
          <a:p>
            <a:pPr marL="171450" indent="-171450" algn="just">
              <a:spcBef>
                <a:spcPts val="1200"/>
              </a:spcBef>
              <a:buFont typeface="Arial" panose="020B0604020202020204" pitchFamily="34" charset="0"/>
              <a:buChar char="•"/>
            </a:pPr>
            <a:r>
              <a:rPr lang="en-US" sz="2000" dirty="0"/>
              <a:t>This detects voxels with cancer that the mean image misses.</a:t>
            </a:r>
          </a:p>
          <a:p>
            <a:pPr marL="171450" indent="-171450" algn="just">
              <a:spcBef>
                <a:spcPts val="1200"/>
              </a:spcBef>
              <a:buFont typeface="Arial" panose="020B0604020202020204" pitchFamily="34" charset="0"/>
              <a:buChar char="•"/>
            </a:pPr>
            <a:r>
              <a:rPr lang="en-US" sz="2000" dirty="0"/>
              <a:t>It is more effective on NERC images and cancers with low conspicuity.</a:t>
            </a:r>
          </a:p>
        </p:txBody>
      </p:sp>
      <p:pic>
        <p:nvPicPr>
          <p:cNvPr id="5" name="Audio 4">
            <a:hlinkClick r:id="" action="ppaction://media"/>
            <a:extLst>
              <a:ext uri="{FF2B5EF4-FFF2-40B4-BE49-F238E27FC236}">
                <a16:creationId xmlns:a16="http://schemas.microsoft.com/office/drawing/2014/main" id="{89C23FAF-2C79-481C-AD15-5670FE7786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extLst>
      <p:ext uri="{BB962C8B-B14F-4D97-AF65-F5344CB8AC3E}">
        <p14:creationId xmlns:p14="http://schemas.microsoft.com/office/powerpoint/2010/main" val="217111893"/>
      </p:ext>
    </p:extLst>
  </p:cSld>
  <p:clrMapOvr>
    <a:masterClrMapping/>
  </p:clrMapOvr>
  <mc:AlternateContent xmlns:mc="http://schemas.openxmlformats.org/markup-compatibility/2006">
    <mc:Choice xmlns:p14="http://schemas.microsoft.com/office/powerpoint/2010/main" Requires="p14">
      <p:transition spd="slow" p14:dur="2000" advTm="30660"/>
    </mc:Choice>
    <mc:Fallback>
      <p:transition spd="slow" advTm="306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52D8DA-0C46-42DB-9023-5C7E99592B57}"/>
              </a:ext>
            </a:extLst>
          </p:cNvPr>
          <p:cNvSpPr txBox="1"/>
          <p:nvPr/>
        </p:nvSpPr>
        <p:spPr>
          <a:xfrm>
            <a:off x="61331" y="96642"/>
            <a:ext cx="9021337" cy="338554"/>
          </a:xfrm>
          <a:prstGeom prst="rect">
            <a:avLst/>
          </a:prstGeom>
          <a:noFill/>
        </p:spPr>
        <p:txBody>
          <a:bodyPr wrap="square" rtlCol="0">
            <a:spAutoFit/>
          </a:bodyPr>
          <a:lstStyle/>
          <a:p>
            <a:pPr algn="just"/>
            <a:r>
              <a:rPr lang="en-US" sz="1600" b="1" dirty="0"/>
              <a:t>Results:</a:t>
            </a:r>
            <a:endParaRPr lang="en-US" sz="1200" dirty="0"/>
          </a:p>
        </p:txBody>
      </p:sp>
      <p:pic>
        <p:nvPicPr>
          <p:cNvPr id="15" name="Picture 14">
            <a:extLst>
              <a:ext uri="{FF2B5EF4-FFF2-40B4-BE49-F238E27FC236}">
                <a16:creationId xmlns:a16="http://schemas.microsoft.com/office/drawing/2014/main" id="{A802F914-62AF-4A0A-8C09-5578959FCB18}"/>
              </a:ext>
            </a:extLst>
          </p:cNvPr>
          <p:cNvPicPr>
            <a:picLocks noChangeAspect="1"/>
          </p:cNvPicPr>
          <p:nvPr/>
        </p:nvPicPr>
        <p:blipFill>
          <a:blip r:embed="rId6"/>
          <a:stretch>
            <a:fillRect/>
          </a:stretch>
        </p:blipFill>
        <p:spPr>
          <a:xfrm>
            <a:off x="4821501" y="832283"/>
            <a:ext cx="3657600" cy="3657600"/>
          </a:xfrm>
          <a:prstGeom prst="rect">
            <a:avLst/>
          </a:prstGeom>
        </p:spPr>
      </p:pic>
      <p:pic>
        <p:nvPicPr>
          <p:cNvPr id="19" name="Picture 18">
            <a:extLst>
              <a:ext uri="{FF2B5EF4-FFF2-40B4-BE49-F238E27FC236}">
                <a16:creationId xmlns:a16="http://schemas.microsoft.com/office/drawing/2014/main" id="{37D196C1-C893-490D-930C-9240A0BE905E}"/>
              </a:ext>
            </a:extLst>
          </p:cNvPr>
          <p:cNvPicPr>
            <a:picLocks noChangeAspect="1"/>
          </p:cNvPicPr>
          <p:nvPr/>
        </p:nvPicPr>
        <p:blipFill>
          <a:blip r:embed="rId7"/>
          <a:stretch>
            <a:fillRect/>
          </a:stretch>
        </p:blipFill>
        <p:spPr>
          <a:xfrm>
            <a:off x="292608" y="832283"/>
            <a:ext cx="3657600" cy="3657600"/>
          </a:xfrm>
          <a:prstGeom prst="rect">
            <a:avLst/>
          </a:prstGeom>
        </p:spPr>
      </p:pic>
      <p:grpSp>
        <p:nvGrpSpPr>
          <p:cNvPr id="3" name="Group 2">
            <a:extLst>
              <a:ext uri="{FF2B5EF4-FFF2-40B4-BE49-F238E27FC236}">
                <a16:creationId xmlns:a16="http://schemas.microsoft.com/office/drawing/2014/main" id="{F91F17DE-BDDD-4BF2-B604-4A9E4E1A4A53}"/>
              </a:ext>
            </a:extLst>
          </p:cNvPr>
          <p:cNvGrpSpPr/>
          <p:nvPr/>
        </p:nvGrpSpPr>
        <p:grpSpPr>
          <a:xfrm>
            <a:off x="292608" y="832283"/>
            <a:ext cx="8186493" cy="3657600"/>
            <a:chOff x="292608" y="832283"/>
            <a:chExt cx="8186493" cy="3657600"/>
          </a:xfrm>
        </p:grpSpPr>
        <p:pic>
          <p:nvPicPr>
            <p:cNvPr id="16" name="Picture 15">
              <a:extLst>
                <a:ext uri="{FF2B5EF4-FFF2-40B4-BE49-F238E27FC236}">
                  <a16:creationId xmlns:a16="http://schemas.microsoft.com/office/drawing/2014/main" id="{6FC498BD-E6C7-42B4-BDCC-F47925AB7019}"/>
                </a:ext>
              </a:extLst>
            </p:cNvPr>
            <p:cNvPicPr>
              <a:picLocks noChangeAspect="1"/>
            </p:cNvPicPr>
            <p:nvPr/>
          </p:nvPicPr>
          <p:blipFill>
            <a:blip r:embed="rId8"/>
            <a:stretch>
              <a:fillRect/>
            </a:stretch>
          </p:blipFill>
          <p:spPr>
            <a:xfrm>
              <a:off x="4821501" y="832283"/>
              <a:ext cx="3657600" cy="3657600"/>
            </a:xfrm>
            <a:prstGeom prst="rect">
              <a:avLst/>
            </a:prstGeom>
          </p:spPr>
        </p:pic>
        <p:pic>
          <p:nvPicPr>
            <p:cNvPr id="20" name="Picture 19">
              <a:extLst>
                <a:ext uri="{FF2B5EF4-FFF2-40B4-BE49-F238E27FC236}">
                  <a16:creationId xmlns:a16="http://schemas.microsoft.com/office/drawing/2014/main" id="{EE6D8DD7-9BF3-498B-AA7E-D9CF0583F8AB}"/>
                </a:ext>
              </a:extLst>
            </p:cNvPr>
            <p:cNvPicPr>
              <a:picLocks noChangeAspect="1"/>
            </p:cNvPicPr>
            <p:nvPr/>
          </p:nvPicPr>
          <p:blipFill>
            <a:blip r:embed="rId9"/>
            <a:stretch>
              <a:fillRect/>
            </a:stretch>
          </p:blipFill>
          <p:spPr>
            <a:xfrm>
              <a:off x="292608" y="832283"/>
              <a:ext cx="3657600" cy="3657600"/>
            </a:xfrm>
            <a:prstGeom prst="rect">
              <a:avLst/>
            </a:prstGeom>
          </p:spPr>
        </p:pic>
      </p:grpSp>
      <p:sp>
        <p:nvSpPr>
          <p:cNvPr id="4" name="Freeform: Shape 3">
            <a:extLst>
              <a:ext uri="{FF2B5EF4-FFF2-40B4-BE49-F238E27FC236}">
                <a16:creationId xmlns:a16="http://schemas.microsoft.com/office/drawing/2014/main" id="{F62F186D-95DF-4530-BD9D-44B8BB3507C1}"/>
              </a:ext>
            </a:extLst>
          </p:cNvPr>
          <p:cNvSpPr/>
          <p:nvPr/>
        </p:nvSpPr>
        <p:spPr>
          <a:xfrm>
            <a:off x="1909119" y="2441191"/>
            <a:ext cx="429664" cy="326723"/>
          </a:xfrm>
          <a:custGeom>
            <a:avLst/>
            <a:gdLst>
              <a:gd name="connsiteX0" fmla="*/ 413951 w 429664"/>
              <a:gd name="connsiteY0" fmla="*/ 30160 h 326723"/>
              <a:gd name="connsiteX1" fmla="*/ 413951 w 429664"/>
              <a:gd name="connsiteY1" fmla="*/ 30160 h 326723"/>
              <a:gd name="connsiteX2" fmla="*/ 278027 w 429664"/>
              <a:gd name="connsiteY2" fmla="*/ 11625 h 326723"/>
              <a:gd name="connsiteX3" fmla="*/ 265670 w 429664"/>
              <a:gd name="connsiteY3" fmla="*/ 36339 h 326723"/>
              <a:gd name="connsiteX4" fmla="*/ 247135 w 429664"/>
              <a:gd name="connsiteY4" fmla="*/ 42517 h 326723"/>
              <a:gd name="connsiteX5" fmla="*/ 234778 w 429664"/>
              <a:gd name="connsiteY5" fmla="*/ 61052 h 326723"/>
              <a:gd name="connsiteX6" fmla="*/ 210065 w 429664"/>
              <a:gd name="connsiteY6" fmla="*/ 73409 h 326723"/>
              <a:gd name="connsiteX7" fmla="*/ 191530 w 429664"/>
              <a:gd name="connsiteY7" fmla="*/ 85766 h 326723"/>
              <a:gd name="connsiteX8" fmla="*/ 135924 w 429664"/>
              <a:gd name="connsiteY8" fmla="*/ 98123 h 326723"/>
              <a:gd name="connsiteX9" fmla="*/ 86497 w 429664"/>
              <a:gd name="connsiteY9" fmla="*/ 116658 h 326723"/>
              <a:gd name="connsiteX10" fmla="*/ 24713 w 429664"/>
              <a:gd name="connsiteY10" fmla="*/ 135193 h 326723"/>
              <a:gd name="connsiteX11" fmla="*/ 12357 w 429664"/>
              <a:gd name="connsiteY11" fmla="*/ 159906 h 326723"/>
              <a:gd name="connsiteX12" fmla="*/ 0 w 429664"/>
              <a:gd name="connsiteY12" fmla="*/ 203155 h 326723"/>
              <a:gd name="connsiteX13" fmla="*/ 6178 w 429664"/>
              <a:gd name="connsiteY13" fmla="*/ 227868 h 326723"/>
              <a:gd name="connsiteX14" fmla="*/ 61784 w 429664"/>
              <a:gd name="connsiteY14" fmla="*/ 295831 h 326723"/>
              <a:gd name="connsiteX15" fmla="*/ 98854 w 429664"/>
              <a:gd name="connsiteY15" fmla="*/ 320544 h 326723"/>
              <a:gd name="connsiteX16" fmla="*/ 123567 w 429664"/>
              <a:gd name="connsiteY16" fmla="*/ 326723 h 326723"/>
              <a:gd name="connsiteX17" fmla="*/ 197708 w 429664"/>
              <a:gd name="connsiteY17" fmla="*/ 320544 h 326723"/>
              <a:gd name="connsiteX18" fmla="*/ 234778 w 429664"/>
              <a:gd name="connsiteY18" fmla="*/ 302009 h 326723"/>
              <a:gd name="connsiteX19" fmla="*/ 259492 w 429664"/>
              <a:gd name="connsiteY19" fmla="*/ 289652 h 326723"/>
              <a:gd name="connsiteX20" fmla="*/ 321276 w 429664"/>
              <a:gd name="connsiteY20" fmla="*/ 271117 h 326723"/>
              <a:gd name="connsiteX21" fmla="*/ 339811 w 429664"/>
              <a:gd name="connsiteY21" fmla="*/ 264939 h 326723"/>
              <a:gd name="connsiteX22" fmla="*/ 364524 w 429664"/>
              <a:gd name="connsiteY22" fmla="*/ 240225 h 326723"/>
              <a:gd name="connsiteX23" fmla="*/ 389238 w 429664"/>
              <a:gd name="connsiteY23" fmla="*/ 227868 h 326723"/>
              <a:gd name="connsiteX24" fmla="*/ 420130 w 429664"/>
              <a:gd name="connsiteY24" fmla="*/ 190798 h 326723"/>
              <a:gd name="connsiteX25" fmla="*/ 420130 w 429664"/>
              <a:gd name="connsiteY25" fmla="*/ 61052 h 326723"/>
              <a:gd name="connsiteX26" fmla="*/ 413951 w 429664"/>
              <a:gd name="connsiteY26" fmla="*/ 30160 h 32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29664" h="326723">
                <a:moveTo>
                  <a:pt x="413951" y="30160"/>
                </a:moveTo>
                <a:lnTo>
                  <a:pt x="413951" y="30160"/>
                </a:lnTo>
                <a:cubicBezTo>
                  <a:pt x="358499" y="2434"/>
                  <a:pt x="351781" y="-11423"/>
                  <a:pt x="278027" y="11625"/>
                </a:cubicBezTo>
                <a:cubicBezTo>
                  <a:pt x="269236" y="14372"/>
                  <a:pt x="272183" y="29826"/>
                  <a:pt x="265670" y="36339"/>
                </a:cubicBezTo>
                <a:cubicBezTo>
                  <a:pt x="261065" y="40944"/>
                  <a:pt x="253313" y="40458"/>
                  <a:pt x="247135" y="42517"/>
                </a:cubicBezTo>
                <a:cubicBezTo>
                  <a:pt x="243016" y="48695"/>
                  <a:pt x="240482" y="56298"/>
                  <a:pt x="234778" y="61052"/>
                </a:cubicBezTo>
                <a:cubicBezTo>
                  <a:pt x="227703" y="66948"/>
                  <a:pt x="218062" y="68839"/>
                  <a:pt x="210065" y="73409"/>
                </a:cubicBezTo>
                <a:cubicBezTo>
                  <a:pt x="203618" y="77093"/>
                  <a:pt x="198172" y="82445"/>
                  <a:pt x="191530" y="85766"/>
                </a:cubicBezTo>
                <a:cubicBezTo>
                  <a:pt x="176322" y="93370"/>
                  <a:pt x="150157" y="95751"/>
                  <a:pt x="135924" y="98123"/>
                </a:cubicBezTo>
                <a:cubicBezTo>
                  <a:pt x="94495" y="118836"/>
                  <a:pt x="128555" y="104041"/>
                  <a:pt x="86497" y="116658"/>
                </a:cubicBezTo>
                <a:cubicBezTo>
                  <a:pt x="11286" y="139221"/>
                  <a:pt x="81677" y="120951"/>
                  <a:pt x="24713" y="135193"/>
                </a:cubicBezTo>
                <a:cubicBezTo>
                  <a:pt x="20594" y="143431"/>
                  <a:pt x="15985" y="151441"/>
                  <a:pt x="12357" y="159906"/>
                </a:cubicBezTo>
                <a:cubicBezTo>
                  <a:pt x="7036" y="172322"/>
                  <a:pt x="3137" y="190605"/>
                  <a:pt x="0" y="203155"/>
                </a:cubicBezTo>
                <a:cubicBezTo>
                  <a:pt x="2059" y="211393"/>
                  <a:pt x="2729" y="220109"/>
                  <a:pt x="6178" y="227868"/>
                </a:cubicBezTo>
                <a:cubicBezTo>
                  <a:pt x="16971" y="252154"/>
                  <a:pt x="40571" y="281690"/>
                  <a:pt x="61784" y="295831"/>
                </a:cubicBezTo>
                <a:cubicBezTo>
                  <a:pt x="74141" y="304069"/>
                  <a:pt x="84447" y="316942"/>
                  <a:pt x="98854" y="320544"/>
                </a:cubicBezTo>
                <a:lnTo>
                  <a:pt x="123567" y="326723"/>
                </a:lnTo>
                <a:cubicBezTo>
                  <a:pt x="148281" y="324663"/>
                  <a:pt x="173126" y="323822"/>
                  <a:pt x="197708" y="320544"/>
                </a:cubicBezTo>
                <a:cubicBezTo>
                  <a:pt x="216179" y="318081"/>
                  <a:pt x="218930" y="311065"/>
                  <a:pt x="234778" y="302009"/>
                </a:cubicBezTo>
                <a:cubicBezTo>
                  <a:pt x="242775" y="297439"/>
                  <a:pt x="250940" y="293073"/>
                  <a:pt x="259492" y="289652"/>
                </a:cubicBezTo>
                <a:cubicBezTo>
                  <a:pt x="296201" y="274968"/>
                  <a:pt x="289413" y="280220"/>
                  <a:pt x="321276" y="271117"/>
                </a:cubicBezTo>
                <a:cubicBezTo>
                  <a:pt x="327538" y="269328"/>
                  <a:pt x="333633" y="266998"/>
                  <a:pt x="339811" y="264939"/>
                </a:cubicBezTo>
                <a:cubicBezTo>
                  <a:pt x="348049" y="256701"/>
                  <a:pt x="355204" y="247215"/>
                  <a:pt x="364524" y="240225"/>
                </a:cubicBezTo>
                <a:cubicBezTo>
                  <a:pt x="371892" y="234699"/>
                  <a:pt x="382725" y="234381"/>
                  <a:pt x="389238" y="227868"/>
                </a:cubicBezTo>
                <a:cubicBezTo>
                  <a:pt x="451953" y="165154"/>
                  <a:pt x="356008" y="233547"/>
                  <a:pt x="420130" y="190798"/>
                </a:cubicBezTo>
                <a:cubicBezTo>
                  <a:pt x="433520" y="137234"/>
                  <a:pt x="432148" y="153194"/>
                  <a:pt x="420130" y="61052"/>
                </a:cubicBezTo>
                <a:cubicBezTo>
                  <a:pt x="418445" y="48136"/>
                  <a:pt x="414981" y="35309"/>
                  <a:pt x="413951" y="30160"/>
                </a:cubicBezTo>
                <a:close/>
              </a:path>
            </a:pathLst>
          </a:custGeom>
          <a:solidFill>
            <a:schemeClr val="bg2">
              <a:alpha val="54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13A5F413-A08C-40BB-89D3-5C1AC05F2AEA}"/>
              </a:ext>
            </a:extLst>
          </p:cNvPr>
          <p:cNvSpPr/>
          <p:nvPr/>
        </p:nvSpPr>
        <p:spPr>
          <a:xfrm>
            <a:off x="6495143" y="2591474"/>
            <a:ext cx="616857" cy="352879"/>
          </a:xfrm>
          <a:custGeom>
            <a:avLst/>
            <a:gdLst>
              <a:gd name="connsiteX0" fmla="*/ 413951 w 429664"/>
              <a:gd name="connsiteY0" fmla="*/ 30160 h 326723"/>
              <a:gd name="connsiteX1" fmla="*/ 413951 w 429664"/>
              <a:gd name="connsiteY1" fmla="*/ 30160 h 326723"/>
              <a:gd name="connsiteX2" fmla="*/ 278027 w 429664"/>
              <a:gd name="connsiteY2" fmla="*/ 11625 h 326723"/>
              <a:gd name="connsiteX3" fmla="*/ 265670 w 429664"/>
              <a:gd name="connsiteY3" fmla="*/ 36339 h 326723"/>
              <a:gd name="connsiteX4" fmla="*/ 247135 w 429664"/>
              <a:gd name="connsiteY4" fmla="*/ 42517 h 326723"/>
              <a:gd name="connsiteX5" fmla="*/ 234778 w 429664"/>
              <a:gd name="connsiteY5" fmla="*/ 61052 h 326723"/>
              <a:gd name="connsiteX6" fmla="*/ 210065 w 429664"/>
              <a:gd name="connsiteY6" fmla="*/ 73409 h 326723"/>
              <a:gd name="connsiteX7" fmla="*/ 191530 w 429664"/>
              <a:gd name="connsiteY7" fmla="*/ 85766 h 326723"/>
              <a:gd name="connsiteX8" fmla="*/ 135924 w 429664"/>
              <a:gd name="connsiteY8" fmla="*/ 98123 h 326723"/>
              <a:gd name="connsiteX9" fmla="*/ 86497 w 429664"/>
              <a:gd name="connsiteY9" fmla="*/ 116658 h 326723"/>
              <a:gd name="connsiteX10" fmla="*/ 24713 w 429664"/>
              <a:gd name="connsiteY10" fmla="*/ 135193 h 326723"/>
              <a:gd name="connsiteX11" fmla="*/ 12357 w 429664"/>
              <a:gd name="connsiteY11" fmla="*/ 159906 h 326723"/>
              <a:gd name="connsiteX12" fmla="*/ 0 w 429664"/>
              <a:gd name="connsiteY12" fmla="*/ 203155 h 326723"/>
              <a:gd name="connsiteX13" fmla="*/ 6178 w 429664"/>
              <a:gd name="connsiteY13" fmla="*/ 227868 h 326723"/>
              <a:gd name="connsiteX14" fmla="*/ 61784 w 429664"/>
              <a:gd name="connsiteY14" fmla="*/ 295831 h 326723"/>
              <a:gd name="connsiteX15" fmla="*/ 98854 w 429664"/>
              <a:gd name="connsiteY15" fmla="*/ 320544 h 326723"/>
              <a:gd name="connsiteX16" fmla="*/ 123567 w 429664"/>
              <a:gd name="connsiteY16" fmla="*/ 326723 h 326723"/>
              <a:gd name="connsiteX17" fmla="*/ 197708 w 429664"/>
              <a:gd name="connsiteY17" fmla="*/ 320544 h 326723"/>
              <a:gd name="connsiteX18" fmla="*/ 234778 w 429664"/>
              <a:gd name="connsiteY18" fmla="*/ 302009 h 326723"/>
              <a:gd name="connsiteX19" fmla="*/ 259492 w 429664"/>
              <a:gd name="connsiteY19" fmla="*/ 289652 h 326723"/>
              <a:gd name="connsiteX20" fmla="*/ 321276 w 429664"/>
              <a:gd name="connsiteY20" fmla="*/ 271117 h 326723"/>
              <a:gd name="connsiteX21" fmla="*/ 339811 w 429664"/>
              <a:gd name="connsiteY21" fmla="*/ 264939 h 326723"/>
              <a:gd name="connsiteX22" fmla="*/ 364524 w 429664"/>
              <a:gd name="connsiteY22" fmla="*/ 240225 h 326723"/>
              <a:gd name="connsiteX23" fmla="*/ 389238 w 429664"/>
              <a:gd name="connsiteY23" fmla="*/ 227868 h 326723"/>
              <a:gd name="connsiteX24" fmla="*/ 420130 w 429664"/>
              <a:gd name="connsiteY24" fmla="*/ 190798 h 326723"/>
              <a:gd name="connsiteX25" fmla="*/ 420130 w 429664"/>
              <a:gd name="connsiteY25" fmla="*/ 61052 h 326723"/>
              <a:gd name="connsiteX26" fmla="*/ 413951 w 429664"/>
              <a:gd name="connsiteY26" fmla="*/ 30160 h 32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29664" h="326723">
                <a:moveTo>
                  <a:pt x="413951" y="30160"/>
                </a:moveTo>
                <a:lnTo>
                  <a:pt x="413951" y="30160"/>
                </a:lnTo>
                <a:cubicBezTo>
                  <a:pt x="358499" y="2434"/>
                  <a:pt x="351781" y="-11423"/>
                  <a:pt x="278027" y="11625"/>
                </a:cubicBezTo>
                <a:cubicBezTo>
                  <a:pt x="269236" y="14372"/>
                  <a:pt x="272183" y="29826"/>
                  <a:pt x="265670" y="36339"/>
                </a:cubicBezTo>
                <a:cubicBezTo>
                  <a:pt x="261065" y="40944"/>
                  <a:pt x="253313" y="40458"/>
                  <a:pt x="247135" y="42517"/>
                </a:cubicBezTo>
                <a:cubicBezTo>
                  <a:pt x="243016" y="48695"/>
                  <a:pt x="240482" y="56298"/>
                  <a:pt x="234778" y="61052"/>
                </a:cubicBezTo>
                <a:cubicBezTo>
                  <a:pt x="227703" y="66948"/>
                  <a:pt x="218062" y="68839"/>
                  <a:pt x="210065" y="73409"/>
                </a:cubicBezTo>
                <a:cubicBezTo>
                  <a:pt x="203618" y="77093"/>
                  <a:pt x="198172" y="82445"/>
                  <a:pt x="191530" y="85766"/>
                </a:cubicBezTo>
                <a:cubicBezTo>
                  <a:pt x="176322" y="93370"/>
                  <a:pt x="150157" y="95751"/>
                  <a:pt x="135924" y="98123"/>
                </a:cubicBezTo>
                <a:cubicBezTo>
                  <a:pt x="94495" y="118836"/>
                  <a:pt x="128555" y="104041"/>
                  <a:pt x="86497" y="116658"/>
                </a:cubicBezTo>
                <a:cubicBezTo>
                  <a:pt x="11286" y="139221"/>
                  <a:pt x="81677" y="120951"/>
                  <a:pt x="24713" y="135193"/>
                </a:cubicBezTo>
                <a:cubicBezTo>
                  <a:pt x="20594" y="143431"/>
                  <a:pt x="15985" y="151441"/>
                  <a:pt x="12357" y="159906"/>
                </a:cubicBezTo>
                <a:cubicBezTo>
                  <a:pt x="7036" y="172322"/>
                  <a:pt x="3137" y="190605"/>
                  <a:pt x="0" y="203155"/>
                </a:cubicBezTo>
                <a:cubicBezTo>
                  <a:pt x="2059" y="211393"/>
                  <a:pt x="2729" y="220109"/>
                  <a:pt x="6178" y="227868"/>
                </a:cubicBezTo>
                <a:cubicBezTo>
                  <a:pt x="16971" y="252154"/>
                  <a:pt x="40571" y="281690"/>
                  <a:pt x="61784" y="295831"/>
                </a:cubicBezTo>
                <a:cubicBezTo>
                  <a:pt x="74141" y="304069"/>
                  <a:pt x="84447" y="316942"/>
                  <a:pt x="98854" y="320544"/>
                </a:cubicBezTo>
                <a:lnTo>
                  <a:pt x="123567" y="326723"/>
                </a:lnTo>
                <a:cubicBezTo>
                  <a:pt x="148281" y="324663"/>
                  <a:pt x="173126" y="323822"/>
                  <a:pt x="197708" y="320544"/>
                </a:cubicBezTo>
                <a:cubicBezTo>
                  <a:pt x="216179" y="318081"/>
                  <a:pt x="218930" y="311065"/>
                  <a:pt x="234778" y="302009"/>
                </a:cubicBezTo>
                <a:cubicBezTo>
                  <a:pt x="242775" y="297439"/>
                  <a:pt x="250940" y="293073"/>
                  <a:pt x="259492" y="289652"/>
                </a:cubicBezTo>
                <a:cubicBezTo>
                  <a:pt x="296201" y="274968"/>
                  <a:pt x="289413" y="280220"/>
                  <a:pt x="321276" y="271117"/>
                </a:cubicBezTo>
                <a:cubicBezTo>
                  <a:pt x="327538" y="269328"/>
                  <a:pt x="333633" y="266998"/>
                  <a:pt x="339811" y="264939"/>
                </a:cubicBezTo>
                <a:cubicBezTo>
                  <a:pt x="348049" y="256701"/>
                  <a:pt x="355204" y="247215"/>
                  <a:pt x="364524" y="240225"/>
                </a:cubicBezTo>
                <a:cubicBezTo>
                  <a:pt x="371892" y="234699"/>
                  <a:pt x="382725" y="234381"/>
                  <a:pt x="389238" y="227868"/>
                </a:cubicBezTo>
                <a:cubicBezTo>
                  <a:pt x="451953" y="165154"/>
                  <a:pt x="356008" y="233547"/>
                  <a:pt x="420130" y="190798"/>
                </a:cubicBezTo>
                <a:cubicBezTo>
                  <a:pt x="433520" y="137234"/>
                  <a:pt x="432148" y="153194"/>
                  <a:pt x="420130" y="61052"/>
                </a:cubicBezTo>
                <a:cubicBezTo>
                  <a:pt x="418445" y="48136"/>
                  <a:pt x="414981" y="35309"/>
                  <a:pt x="413951" y="30160"/>
                </a:cubicBezTo>
                <a:close/>
              </a:path>
            </a:pathLst>
          </a:custGeom>
          <a:solidFill>
            <a:schemeClr val="bg2">
              <a:alpha val="54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a:extLst>
              <a:ext uri="{FF2B5EF4-FFF2-40B4-BE49-F238E27FC236}">
                <a16:creationId xmlns:a16="http://schemas.microsoft.com/office/drawing/2014/main" id="{ACF7CDB8-EDE1-4D40-B8BD-FABB6C9674C7}"/>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8686800" y="4686300"/>
            <a:ext cx="304800" cy="304800"/>
          </a:xfrm>
          <a:prstGeom prst="rect">
            <a:avLst/>
          </a:prstGeom>
        </p:spPr>
      </p:pic>
    </p:spTree>
    <p:custDataLst>
      <p:tags r:id="rId1"/>
    </p:custDataLst>
    <p:extLst>
      <p:ext uri="{BB962C8B-B14F-4D97-AF65-F5344CB8AC3E}">
        <p14:creationId xmlns:p14="http://schemas.microsoft.com/office/powerpoint/2010/main" val="2542148996"/>
      </p:ext>
    </p:extLst>
  </p:cSld>
  <p:clrMapOvr>
    <a:masterClrMapping/>
  </p:clrMapOvr>
  <mc:AlternateContent xmlns:mc="http://schemas.openxmlformats.org/markup-compatibility/2006">
    <mc:Choice xmlns:p14="http://schemas.microsoft.com/office/powerpoint/2010/main" Requires="p14">
      <p:transition spd="slow" p14:dur="2000" advTm="33330"/>
    </mc:Choice>
    <mc:Fallback>
      <p:transition spd="slow" advTm="333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59237C4-B1EE-48DF-A669-16E170ABACD1}"/>
              </a:ext>
            </a:extLst>
          </p:cNvPr>
          <p:cNvSpPr txBox="1"/>
          <p:nvPr/>
        </p:nvSpPr>
        <p:spPr>
          <a:xfrm>
            <a:off x="61331" y="96642"/>
            <a:ext cx="9021337" cy="338554"/>
          </a:xfrm>
          <a:prstGeom prst="rect">
            <a:avLst/>
          </a:prstGeom>
          <a:noFill/>
        </p:spPr>
        <p:txBody>
          <a:bodyPr wrap="square" rtlCol="0">
            <a:spAutoFit/>
          </a:bodyPr>
          <a:lstStyle/>
          <a:p>
            <a:pPr algn="just"/>
            <a:r>
              <a:rPr lang="en-US" sz="1600" b="1" dirty="0"/>
              <a:t>Conclusion:</a:t>
            </a:r>
            <a:endParaRPr lang="en-US" sz="1200" dirty="0"/>
          </a:p>
        </p:txBody>
      </p:sp>
      <p:sp>
        <p:nvSpPr>
          <p:cNvPr id="9" name="TextBox 8">
            <a:extLst>
              <a:ext uri="{FF2B5EF4-FFF2-40B4-BE49-F238E27FC236}">
                <a16:creationId xmlns:a16="http://schemas.microsoft.com/office/drawing/2014/main" id="{3526EC02-A9A1-42E9-814B-3780D235F342}"/>
              </a:ext>
            </a:extLst>
          </p:cNvPr>
          <p:cNvSpPr txBox="1"/>
          <p:nvPr/>
        </p:nvSpPr>
        <p:spPr>
          <a:xfrm>
            <a:off x="320040" y="955655"/>
            <a:ext cx="8405948" cy="2492990"/>
          </a:xfrm>
          <a:prstGeom prst="rect">
            <a:avLst/>
          </a:prstGeom>
          <a:noFill/>
        </p:spPr>
        <p:txBody>
          <a:bodyPr wrap="square">
            <a:spAutoFit/>
          </a:bodyPr>
          <a:lstStyle/>
          <a:p>
            <a:pPr marL="171450" indent="-171450" algn="just">
              <a:spcBef>
                <a:spcPts val="1200"/>
              </a:spcBef>
              <a:buFont typeface="Arial" panose="020B0604020202020204" pitchFamily="34" charset="0"/>
              <a:buChar char="•"/>
            </a:pPr>
            <a:r>
              <a:rPr lang="en-US" sz="1800" dirty="0"/>
              <a:t>We proposed a method to filter the motion-corrupted images in an unsupervised fashion to be applied prior to averaging.</a:t>
            </a:r>
          </a:p>
          <a:p>
            <a:pPr marL="171450" indent="-171450" algn="just">
              <a:spcBef>
                <a:spcPts val="1200"/>
              </a:spcBef>
              <a:buFont typeface="Arial" panose="020B0604020202020204" pitchFamily="34" charset="0"/>
              <a:buChar char="•"/>
            </a:pPr>
            <a:r>
              <a:rPr lang="en-US" dirty="0"/>
              <a:t>This method is effective when some of the acquisitions suffer from motion-induced signal loss.</a:t>
            </a:r>
          </a:p>
          <a:p>
            <a:pPr marL="171450" indent="-171450" algn="just">
              <a:spcBef>
                <a:spcPts val="1200"/>
              </a:spcBef>
              <a:buFont typeface="Arial" panose="020B0604020202020204" pitchFamily="34" charset="0"/>
              <a:buChar char="•"/>
            </a:pPr>
            <a:r>
              <a:rPr lang="en-US" sz="1800" dirty="0"/>
              <a:t>Per-voxel clustering can also be conducted by including the neighboring voxels to improve SNR and CNR, but this comes with a cost of lower resolution.</a:t>
            </a:r>
          </a:p>
          <a:p>
            <a:pPr marL="171450" indent="-171450" algn="just">
              <a:spcBef>
                <a:spcPts val="1200"/>
              </a:spcBef>
              <a:buFont typeface="Arial" panose="020B0604020202020204" pitchFamily="34" charset="0"/>
              <a:buChar char="•"/>
            </a:pPr>
            <a:endParaRPr lang="en-US" sz="1800" dirty="0"/>
          </a:p>
        </p:txBody>
      </p:sp>
      <p:pic>
        <p:nvPicPr>
          <p:cNvPr id="4" name="Audio 3">
            <a:hlinkClick r:id="" action="ppaction://media"/>
            <a:extLst>
              <a:ext uri="{FF2B5EF4-FFF2-40B4-BE49-F238E27FC236}">
                <a16:creationId xmlns:a16="http://schemas.microsoft.com/office/drawing/2014/main" id="{087F74C7-5023-4F3F-AC45-6FB4F4207C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extLst>
      <p:ext uri="{BB962C8B-B14F-4D97-AF65-F5344CB8AC3E}">
        <p14:creationId xmlns:p14="http://schemas.microsoft.com/office/powerpoint/2010/main" val="2950158996"/>
      </p:ext>
    </p:extLst>
  </p:cSld>
  <p:clrMapOvr>
    <a:masterClrMapping/>
  </p:clrMapOvr>
  <mc:AlternateContent xmlns:mc="http://schemas.openxmlformats.org/markup-compatibility/2006">
    <mc:Choice xmlns:p14="http://schemas.microsoft.com/office/powerpoint/2010/main" Requires="p14">
      <p:transition spd="slow" p14:dur="2000" advTm="32727"/>
    </mc:Choice>
    <mc:Fallback>
      <p:transition spd="slow" advTm="32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F2A2EEC-CA83-4B95-A3D0-493D13692B20}"/>
              </a:ext>
            </a:extLst>
          </p:cNvPr>
          <p:cNvSpPr txBox="1"/>
          <p:nvPr/>
        </p:nvSpPr>
        <p:spPr>
          <a:xfrm>
            <a:off x="125460" y="111878"/>
            <a:ext cx="8882738" cy="4853060"/>
          </a:xfrm>
          <a:prstGeom prst="rect">
            <a:avLst/>
          </a:prstGeom>
          <a:noFill/>
        </p:spPr>
        <p:txBody>
          <a:bodyPr wrap="square" rtlCol="0">
            <a:spAutoFit/>
          </a:bodyPr>
          <a:lstStyle/>
          <a:p>
            <a:pPr algn="just"/>
            <a:r>
              <a:rPr lang="en-US" sz="1600" b="1" dirty="0"/>
              <a:t>References:</a:t>
            </a:r>
            <a:r>
              <a:rPr lang="en-US" sz="1200" dirty="0"/>
              <a:t> </a:t>
            </a:r>
          </a:p>
          <a:p>
            <a:pPr marL="230188" indent="-230188" algn="just">
              <a:spcBef>
                <a:spcPts val="800"/>
              </a:spcBef>
            </a:pPr>
            <a:r>
              <a:rPr lang="en-US" sz="1000" dirty="0"/>
              <a:t>1.	</a:t>
            </a:r>
            <a:r>
              <a:rPr lang="en-US" sz="1000" dirty="0" err="1"/>
              <a:t>Schoots</a:t>
            </a:r>
            <a:r>
              <a:rPr lang="en-US" sz="1000" dirty="0"/>
              <a:t> IG, </a:t>
            </a:r>
            <a:r>
              <a:rPr lang="en-US" sz="1000" dirty="0" err="1"/>
              <a:t>Padhani</a:t>
            </a:r>
            <a:r>
              <a:rPr lang="en-US" sz="1000" dirty="0"/>
              <a:t> AR. Delivering Clinical impacts of the MRI diagnostic pathway in prostate cancer diagnosis. </a:t>
            </a:r>
            <a:r>
              <a:rPr lang="en-US" sz="1000" dirty="0" err="1"/>
              <a:t>Abdom</a:t>
            </a:r>
            <a:r>
              <a:rPr lang="en-US" sz="1000" dirty="0"/>
              <a:t> </a:t>
            </a:r>
            <a:r>
              <a:rPr lang="en-US" sz="1000" dirty="0" err="1"/>
              <a:t>Radiol</a:t>
            </a:r>
            <a:r>
              <a:rPr lang="en-US" sz="1000" dirty="0"/>
              <a:t> (NY). 2020;45(12):4012-22.</a:t>
            </a:r>
          </a:p>
          <a:p>
            <a:pPr marL="230188" indent="-230188" algn="just">
              <a:spcBef>
                <a:spcPts val="800"/>
              </a:spcBef>
              <a:buAutoNum type="arabicPeriod" startAt="2"/>
            </a:pPr>
            <a:r>
              <a:rPr lang="en-US" sz="1000" dirty="0" err="1"/>
              <a:t>Westphalen</a:t>
            </a:r>
            <a:r>
              <a:rPr lang="en-US" sz="1000" dirty="0"/>
              <a:t> AC. Introduction to the special issue: Prostate Cancer Update. </a:t>
            </a:r>
            <a:r>
              <a:rPr lang="en-US" sz="1000" dirty="0" err="1"/>
              <a:t>Abdom</a:t>
            </a:r>
            <a:r>
              <a:rPr lang="en-US" sz="1000" dirty="0"/>
              <a:t> </a:t>
            </a:r>
            <a:r>
              <a:rPr lang="en-US" sz="1000" dirty="0" err="1"/>
              <a:t>Radiol</a:t>
            </a:r>
            <a:r>
              <a:rPr lang="en-US" sz="1000" dirty="0"/>
              <a:t> (NY). 2020;45(12):3947.</a:t>
            </a:r>
          </a:p>
          <a:p>
            <a:pPr marL="230188" indent="-230188" algn="just">
              <a:spcBef>
                <a:spcPts val="800"/>
              </a:spcBef>
            </a:pPr>
            <a:r>
              <a:rPr lang="en-US" sz="1000" dirty="0"/>
              <a:t>3.    Kitajima K et al. High b-value diffusion-weighted imaging in normal and malignant peripheral zone tissue of the prostate: effect of signal-to-noise ratio. Magnetic Resonance in Medical Sciences 2008; 7(2): 93–99.</a:t>
            </a:r>
          </a:p>
          <a:p>
            <a:pPr marL="230188" indent="-230188" algn="just">
              <a:spcBef>
                <a:spcPts val="800"/>
              </a:spcBef>
              <a:buAutoNum type="arabicPeriod" startAt="4"/>
            </a:pPr>
            <a:r>
              <a:rPr lang="en-US" sz="1000" dirty="0" err="1"/>
              <a:t>Kwee</a:t>
            </a:r>
            <a:r>
              <a:rPr lang="en-US" sz="1000" dirty="0"/>
              <a:t> et al. Influence of cardiac motion on diffusion-weighted magnetic resonance imaging of the liver. Magnetic Resonance Materials in Physics, Biology and Medicine 2009; 22(5): 319–325.</a:t>
            </a:r>
          </a:p>
          <a:p>
            <a:pPr marL="230188" indent="-230188" algn="just">
              <a:spcBef>
                <a:spcPts val="800"/>
              </a:spcBef>
            </a:pPr>
            <a:r>
              <a:rPr lang="en-US" sz="1000" dirty="0"/>
              <a:t>6.	 </a:t>
            </a:r>
            <a:r>
              <a:rPr lang="en-US" sz="1000" dirty="0" err="1"/>
              <a:t>Nasu</a:t>
            </a:r>
            <a:r>
              <a:rPr lang="en-US" sz="1000" dirty="0"/>
              <a:t> K at al. Hepatic pseudo-anisotropy: a specific artifact in hepatic diffusion-weighted images obtained with respiratory triggering. Magnetic resonance materials in physics, biology and medicine 2007; 20(4): 205–211.</a:t>
            </a:r>
          </a:p>
          <a:p>
            <a:pPr marL="230188" indent="-230188" algn="just">
              <a:spcBef>
                <a:spcPts val="800"/>
              </a:spcBef>
            </a:pPr>
            <a:r>
              <a:rPr lang="en-US" sz="1000" dirty="0"/>
              <a:t>7.	 Hernando D, Zhang Y, </a:t>
            </a:r>
            <a:r>
              <a:rPr lang="en-US" sz="1000" dirty="0" err="1"/>
              <a:t>Pirasteh</a:t>
            </a:r>
            <a:r>
              <a:rPr lang="en-US" sz="1000" dirty="0"/>
              <a:t> A. Quantitative diffusion MRI of the abdomen and pelvis. Medical Physics 2021.</a:t>
            </a:r>
          </a:p>
          <a:p>
            <a:pPr marL="230188" indent="-230188" algn="just">
              <a:spcBef>
                <a:spcPts val="800"/>
              </a:spcBef>
            </a:pPr>
            <a:r>
              <a:rPr lang="en-US" sz="1000" dirty="0"/>
              <a:t>8. 	Luna A et al. Diffusion-weighted imaging of the chest. Magnetic Resonance Imaging Clinics 2011 19(1): 69–94.</a:t>
            </a:r>
          </a:p>
          <a:p>
            <a:pPr marL="230188" indent="-230188" algn="just">
              <a:spcBef>
                <a:spcPts val="800"/>
              </a:spcBef>
              <a:buAutoNum type="arabicPeriod" startAt="9"/>
            </a:pPr>
            <a:r>
              <a:rPr lang="en-US" sz="1000" dirty="0"/>
              <a:t>Gurney-Champion et al. Minimizing the acquisition time for intravoxel incoherent motion magnetic resonance imaging acquisitions in the liver and pancreas. Investigative radiology 2016; 51(4): 211–220.</a:t>
            </a:r>
          </a:p>
          <a:p>
            <a:pPr marL="230188" indent="-230188" algn="just">
              <a:spcBef>
                <a:spcPts val="800"/>
              </a:spcBef>
              <a:buFontTx/>
              <a:buAutoNum type="arabicPeriod" startAt="9"/>
            </a:pPr>
            <a:r>
              <a:rPr lang="en-US" sz="1000" dirty="0"/>
              <a:t>Jay M. Pittman et al. Directional and Inter-acquisition Variability in DWI (DAVID), ISMRM (2021)</a:t>
            </a:r>
          </a:p>
          <a:p>
            <a:pPr algn="just">
              <a:spcBef>
                <a:spcPts val="800"/>
              </a:spcBef>
            </a:pPr>
            <a:endParaRPr lang="en-US" sz="1000" dirty="0"/>
          </a:p>
          <a:p>
            <a:pPr marL="0" marR="0" algn="just">
              <a:lnSpc>
                <a:spcPct val="107000"/>
              </a:lnSpc>
              <a:spcBef>
                <a:spcPts val="0"/>
              </a:spcBef>
              <a:spcAft>
                <a:spcPts val="800"/>
              </a:spcAft>
              <a:tabLst>
                <a:tab pos="457200" algn="l"/>
              </a:tabLst>
            </a:pPr>
            <a:r>
              <a:rPr lang="en-US" sz="16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Acknowledgments: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tabLst>
                <a:tab pos="457200" algn="l"/>
              </a:tabLst>
            </a:pPr>
            <a:r>
              <a:rPr lang="en-US" sz="16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This work was supported by the Sanford J. Grossman Charitable Trust (Sanford J. Grossman Center of Excellence in Prostate Imaging and Image Guided Therapy)</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230188" indent="-230188" algn="just">
              <a:spcBef>
                <a:spcPts val="1200"/>
              </a:spcBef>
            </a:pPr>
            <a:endParaRPr lang="en-US" sz="1200" dirty="0"/>
          </a:p>
        </p:txBody>
      </p:sp>
      <p:pic>
        <p:nvPicPr>
          <p:cNvPr id="4" name="Audio 3">
            <a:hlinkClick r:id="" action="ppaction://media"/>
            <a:extLst>
              <a:ext uri="{FF2B5EF4-FFF2-40B4-BE49-F238E27FC236}">
                <a16:creationId xmlns:a16="http://schemas.microsoft.com/office/drawing/2014/main" id="{C44EDF6D-BEC7-4BA3-B6F2-F9C5D0C141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extLst>
      <p:ext uri="{BB962C8B-B14F-4D97-AF65-F5344CB8AC3E}">
        <p14:creationId xmlns:p14="http://schemas.microsoft.com/office/powerpoint/2010/main" val="1079222926"/>
      </p:ext>
    </p:extLst>
  </p:cSld>
  <p:clrMapOvr>
    <a:masterClrMapping/>
  </p:clrMapOvr>
  <mc:AlternateContent xmlns:mc="http://schemas.openxmlformats.org/markup-compatibility/2006">
    <mc:Choice xmlns:p14="http://schemas.microsoft.com/office/powerpoint/2010/main" Requires="p14">
      <p:transition spd="slow" p14:dur="2000" advTm="10017"/>
    </mc:Choice>
    <mc:Fallback>
      <p:transition spd="slow" advTm="10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2.1"/>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11211</TotalTime>
  <Words>1321</Words>
  <Application>Microsoft Office PowerPoint</Application>
  <PresentationFormat>On-screen Show (16:9)</PresentationFormat>
  <Paragraphs>62</Paragraphs>
  <Slides>8</Slides>
  <Notes>8</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Times New Roman</vt:lpstr>
      <vt:lpstr>Calibri Light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Milica Medved</dc:creator>
  <cp:lastModifiedBy>Batuhan Gundogdu</cp:lastModifiedBy>
  <cp:revision>163</cp:revision>
  <dcterms:created xsi:type="dcterms:W3CDTF">2019-04-18T18:03:51Z</dcterms:created>
  <dcterms:modified xsi:type="dcterms:W3CDTF">2022-04-28T20:04:15Z</dcterms:modified>
</cp:coreProperties>
</file>

<file path=docProps/thumbnail.jpeg>
</file>